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4" r:id="rId4"/>
    <p:sldId id="265" r:id="rId5"/>
    <p:sldId id="266" r:id="rId6"/>
    <p:sldId id="267" r:id="rId7"/>
    <p:sldId id="270" r:id="rId8"/>
    <p:sldId id="259" r:id="rId9"/>
    <p:sldId id="260" r:id="rId10"/>
    <p:sldId id="271" r:id="rId11"/>
    <p:sldId id="281" r:id="rId12"/>
    <p:sldId id="282" r:id="rId13"/>
    <p:sldId id="269" r:id="rId14"/>
    <p:sldId id="261" r:id="rId15"/>
    <p:sldId id="272" r:id="rId16"/>
    <p:sldId id="262" r:id="rId17"/>
    <p:sldId id="283" r:id="rId18"/>
    <p:sldId id="273" r:id="rId19"/>
    <p:sldId id="274" r:id="rId20"/>
    <p:sldId id="268" r:id="rId21"/>
    <p:sldId id="275" r:id="rId22"/>
    <p:sldId id="276" r:id="rId23"/>
    <p:sldId id="277" r:id="rId24"/>
    <p:sldId id="278" r:id="rId25"/>
    <p:sldId id="279" r:id="rId26"/>
    <p:sldId id="284" r:id="rId27"/>
    <p:sldId id="285" r:id="rId28"/>
    <p:sldId id="286" r:id="rId29"/>
    <p:sldId id="287" r:id="rId30"/>
    <p:sldId id="288" r:id="rId31"/>
    <p:sldId id="290" r:id="rId32"/>
    <p:sldId id="256" r:id="rId33"/>
    <p:sldId id="291" r:id="rId34"/>
    <p:sldId id="280" r:id="rId35"/>
    <p:sldId id="292" r:id="rId36"/>
    <p:sldId id="289" r:id="rId37"/>
    <p:sldId id="293" r:id="rId38"/>
    <p:sldId id="294" r:id="rId39"/>
    <p:sldId id="295" r:id="rId40"/>
    <p:sldId id="296" r:id="rId41"/>
    <p:sldId id="297" r:id="rId42"/>
    <p:sldId id="298" r:id="rId43"/>
    <p:sldId id="299" r:id="rId44"/>
    <p:sldId id="300" r:id="rId45"/>
    <p:sldId id="301" r:id="rId46"/>
    <p:sldId id="257" r:id="rId47"/>
    <p:sldId id="302" r:id="rId4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2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79F814C-AB92-4230-B4E6-4CD1E6FD4674}" type="datetimeFigureOut">
              <a:rPr lang="ru-RU" smtClean="0"/>
              <a:t>11.01.2022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90ABF1-AE0E-418B-806A-91BD41042858}" type="slidenum">
              <a:rPr lang="ru-RU" smtClean="0"/>
              <a:t>‹#›</a:t>
            </a:fld>
            <a:endParaRPr lang="ru-RU"/>
          </a:p>
        </p:txBody>
      </p:sp>
    </p:spTree>
    <p:extLst>
      <p:ext uri="{BB962C8B-B14F-4D97-AF65-F5344CB8AC3E}">
        <p14:creationId xmlns:p14="http://schemas.microsoft.com/office/powerpoint/2010/main" val="3565086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9F814C-AB92-4230-B4E6-4CD1E6FD4674}" type="datetimeFigureOut">
              <a:rPr lang="ru-RU" smtClean="0"/>
              <a:t>11.01.2022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90ABF1-AE0E-418B-806A-91BD41042858}" type="slidenum">
              <a:rPr lang="ru-RU" smtClean="0"/>
              <a:t>‹#›</a:t>
            </a:fld>
            <a:endParaRPr lang="ru-RU"/>
          </a:p>
        </p:txBody>
      </p:sp>
    </p:spTree>
    <p:extLst>
      <p:ext uri="{BB962C8B-B14F-4D97-AF65-F5344CB8AC3E}">
        <p14:creationId xmlns:p14="http://schemas.microsoft.com/office/powerpoint/2010/main" val="941307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9F814C-AB92-4230-B4E6-4CD1E6FD4674}" type="datetimeFigureOut">
              <a:rPr lang="ru-RU" smtClean="0"/>
              <a:t>11.01.2022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90ABF1-AE0E-418B-806A-91BD41042858}" type="slidenum">
              <a:rPr lang="ru-RU" smtClean="0"/>
              <a:t>‹#›</a:t>
            </a:fld>
            <a:endParaRPr lang="ru-RU"/>
          </a:p>
        </p:txBody>
      </p:sp>
    </p:spTree>
    <p:extLst>
      <p:ext uri="{BB962C8B-B14F-4D97-AF65-F5344CB8AC3E}">
        <p14:creationId xmlns:p14="http://schemas.microsoft.com/office/powerpoint/2010/main" val="210497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79F814C-AB92-4230-B4E6-4CD1E6FD4674}" type="datetimeFigureOut">
              <a:rPr lang="ru-RU" smtClean="0"/>
              <a:t>11.01.2022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90ABF1-AE0E-418B-806A-91BD41042858}" type="slidenum">
              <a:rPr lang="ru-RU" smtClean="0"/>
              <a:t>‹#›</a:t>
            </a:fld>
            <a:endParaRPr lang="ru-RU"/>
          </a:p>
        </p:txBody>
      </p:sp>
    </p:spTree>
    <p:extLst>
      <p:ext uri="{BB962C8B-B14F-4D97-AF65-F5344CB8AC3E}">
        <p14:creationId xmlns:p14="http://schemas.microsoft.com/office/powerpoint/2010/main" val="452875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79F814C-AB92-4230-B4E6-4CD1E6FD4674}" type="datetimeFigureOut">
              <a:rPr lang="ru-RU" smtClean="0"/>
              <a:t>11.01.2022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590ABF1-AE0E-418B-806A-91BD41042858}" type="slidenum">
              <a:rPr lang="ru-RU" smtClean="0"/>
              <a:t>‹#›</a:t>
            </a:fld>
            <a:endParaRPr lang="ru-RU"/>
          </a:p>
        </p:txBody>
      </p:sp>
    </p:spTree>
    <p:extLst>
      <p:ext uri="{BB962C8B-B14F-4D97-AF65-F5344CB8AC3E}">
        <p14:creationId xmlns:p14="http://schemas.microsoft.com/office/powerpoint/2010/main" val="237341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79F814C-AB92-4230-B4E6-4CD1E6FD4674}" type="datetimeFigureOut">
              <a:rPr lang="ru-RU" smtClean="0"/>
              <a:t>11.01.2022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90ABF1-AE0E-418B-806A-91BD41042858}" type="slidenum">
              <a:rPr lang="ru-RU" smtClean="0"/>
              <a:t>‹#›</a:t>
            </a:fld>
            <a:endParaRPr lang="ru-RU"/>
          </a:p>
        </p:txBody>
      </p:sp>
    </p:spTree>
    <p:extLst>
      <p:ext uri="{BB962C8B-B14F-4D97-AF65-F5344CB8AC3E}">
        <p14:creationId xmlns:p14="http://schemas.microsoft.com/office/powerpoint/2010/main" val="302482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79F814C-AB92-4230-B4E6-4CD1E6FD4674}" type="datetimeFigureOut">
              <a:rPr lang="ru-RU" smtClean="0"/>
              <a:t>11.01.2022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590ABF1-AE0E-418B-806A-91BD41042858}" type="slidenum">
              <a:rPr lang="ru-RU" smtClean="0"/>
              <a:t>‹#›</a:t>
            </a:fld>
            <a:endParaRPr lang="ru-RU"/>
          </a:p>
        </p:txBody>
      </p:sp>
    </p:spTree>
    <p:extLst>
      <p:ext uri="{BB962C8B-B14F-4D97-AF65-F5344CB8AC3E}">
        <p14:creationId xmlns:p14="http://schemas.microsoft.com/office/powerpoint/2010/main" val="220640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79F814C-AB92-4230-B4E6-4CD1E6FD4674}" type="datetimeFigureOut">
              <a:rPr lang="ru-RU" smtClean="0"/>
              <a:t>11.01.2022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590ABF1-AE0E-418B-806A-91BD41042858}" type="slidenum">
              <a:rPr lang="ru-RU" smtClean="0"/>
              <a:t>‹#›</a:t>
            </a:fld>
            <a:endParaRPr lang="ru-RU"/>
          </a:p>
        </p:txBody>
      </p:sp>
    </p:spTree>
    <p:extLst>
      <p:ext uri="{BB962C8B-B14F-4D97-AF65-F5344CB8AC3E}">
        <p14:creationId xmlns:p14="http://schemas.microsoft.com/office/powerpoint/2010/main" val="1586771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79F814C-AB92-4230-B4E6-4CD1E6FD4674}" type="datetimeFigureOut">
              <a:rPr lang="ru-RU" smtClean="0"/>
              <a:t>11.01.2022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590ABF1-AE0E-418B-806A-91BD41042858}" type="slidenum">
              <a:rPr lang="ru-RU" smtClean="0"/>
              <a:t>‹#›</a:t>
            </a:fld>
            <a:endParaRPr lang="ru-RU"/>
          </a:p>
        </p:txBody>
      </p:sp>
    </p:spTree>
    <p:extLst>
      <p:ext uri="{BB962C8B-B14F-4D97-AF65-F5344CB8AC3E}">
        <p14:creationId xmlns:p14="http://schemas.microsoft.com/office/powerpoint/2010/main" val="219485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79F814C-AB92-4230-B4E6-4CD1E6FD4674}" type="datetimeFigureOut">
              <a:rPr lang="ru-RU" smtClean="0"/>
              <a:t>11.01.2022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90ABF1-AE0E-418B-806A-91BD41042858}" type="slidenum">
              <a:rPr lang="ru-RU" smtClean="0"/>
              <a:t>‹#›</a:t>
            </a:fld>
            <a:endParaRPr lang="ru-RU"/>
          </a:p>
        </p:txBody>
      </p:sp>
    </p:spTree>
    <p:extLst>
      <p:ext uri="{BB962C8B-B14F-4D97-AF65-F5344CB8AC3E}">
        <p14:creationId xmlns:p14="http://schemas.microsoft.com/office/powerpoint/2010/main" val="2642776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79F814C-AB92-4230-B4E6-4CD1E6FD4674}" type="datetimeFigureOut">
              <a:rPr lang="ru-RU" smtClean="0"/>
              <a:t>11.01.2022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590ABF1-AE0E-418B-806A-91BD41042858}" type="slidenum">
              <a:rPr lang="ru-RU" smtClean="0"/>
              <a:t>‹#›</a:t>
            </a:fld>
            <a:endParaRPr lang="ru-RU"/>
          </a:p>
        </p:txBody>
      </p:sp>
    </p:spTree>
    <p:extLst>
      <p:ext uri="{BB962C8B-B14F-4D97-AF65-F5344CB8AC3E}">
        <p14:creationId xmlns:p14="http://schemas.microsoft.com/office/powerpoint/2010/main" val="48484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F814C-AB92-4230-B4E6-4CD1E6FD4674}" type="datetimeFigureOut">
              <a:rPr lang="ru-RU" smtClean="0"/>
              <a:t>11.01.2022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0ABF1-AE0E-418B-806A-91BD41042858}" type="slidenum">
              <a:rPr lang="ru-RU" smtClean="0"/>
              <a:t>‹#›</a:t>
            </a:fld>
            <a:endParaRPr lang="ru-RU"/>
          </a:p>
        </p:txBody>
      </p:sp>
    </p:spTree>
    <p:extLst>
      <p:ext uri="{BB962C8B-B14F-4D97-AF65-F5344CB8AC3E}">
        <p14:creationId xmlns:p14="http://schemas.microsoft.com/office/powerpoint/2010/main" val="1529537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1"/>
            <a:ext cx="12192000" cy="6958127"/>
          </a:xfrm>
          <a:prstGeom prst="rect">
            <a:avLst/>
          </a:prstGeom>
        </p:spPr>
      </p:pic>
      <p:sp>
        <p:nvSpPr>
          <p:cNvPr id="2" name="Заголовок 1"/>
          <p:cNvSpPr>
            <a:spLocks noGrp="1"/>
          </p:cNvSpPr>
          <p:nvPr>
            <p:ph type="ctrTitle"/>
          </p:nvPr>
        </p:nvSpPr>
        <p:spPr>
          <a:xfrm>
            <a:off x="0" y="365761"/>
            <a:ext cx="10668000" cy="3497579"/>
          </a:xfrm>
        </p:spPr>
        <p:txBody>
          <a:bodyPr>
            <a:normAutofit fontScale="90000"/>
          </a:bodyPr>
          <a:lstStyle/>
          <a:p>
            <a:r>
              <a:rPr lang="ru-RU" b="1" dirty="0" smtClean="0">
                <a:solidFill>
                  <a:srgbClr val="0000FF"/>
                </a:solidFill>
                <a:latin typeface="Arial Black" panose="020B0A04020102020204" pitchFamily="34" charset="0"/>
              </a:rPr>
              <a:t>Использование </a:t>
            </a:r>
            <a:r>
              <a:rPr lang="ru-RU" b="1" dirty="0" err="1" smtClean="0">
                <a:solidFill>
                  <a:srgbClr val="0000FF"/>
                </a:solidFill>
                <a:latin typeface="Arial Black" panose="020B0A04020102020204" pitchFamily="34" charset="0"/>
              </a:rPr>
              <a:t>метапредметных</a:t>
            </a:r>
            <a:r>
              <a:rPr lang="ru-RU" b="1" dirty="0" smtClean="0">
                <a:solidFill>
                  <a:srgbClr val="0000FF"/>
                </a:solidFill>
                <a:latin typeface="Arial Black" panose="020B0A04020102020204" pitchFamily="34" charset="0"/>
              </a:rPr>
              <a:t> навыков при подготовке к ОГЭ по физике</a:t>
            </a:r>
            <a:endParaRPr lang="ru-RU" b="1" dirty="0">
              <a:solidFill>
                <a:srgbClr val="0000FF"/>
              </a:solidFill>
              <a:latin typeface="Arial Black" panose="020B0A04020102020204" pitchFamily="34" charset="0"/>
            </a:endParaRPr>
          </a:p>
        </p:txBody>
      </p:sp>
      <p:sp>
        <p:nvSpPr>
          <p:cNvPr id="3" name="Подзаголовок 2"/>
          <p:cNvSpPr>
            <a:spLocks noGrp="1"/>
          </p:cNvSpPr>
          <p:nvPr>
            <p:ph type="subTitle" idx="1"/>
          </p:nvPr>
        </p:nvSpPr>
        <p:spPr>
          <a:xfrm>
            <a:off x="1524000" y="5600700"/>
            <a:ext cx="9144000" cy="777240"/>
          </a:xfrm>
        </p:spPr>
        <p:txBody>
          <a:bodyPr>
            <a:normAutofit fontScale="92500" lnSpcReduction="10000"/>
          </a:bodyPr>
          <a:lstStyle/>
          <a:p>
            <a:r>
              <a:rPr lang="ru-RU" dirty="0" smtClean="0"/>
              <a:t>МАОУ «СОШ № 76» г. Перми</a:t>
            </a:r>
          </a:p>
          <a:p>
            <a:r>
              <a:rPr lang="ru-RU" dirty="0" smtClean="0"/>
              <a:t>Учитель физики Полякова С.Н.</a:t>
            </a:r>
            <a:endParaRPr lang="ru-RU" dirty="0"/>
          </a:p>
        </p:txBody>
      </p:sp>
    </p:spTree>
    <p:extLst>
      <p:ext uri="{BB962C8B-B14F-4D97-AF65-F5344CB8AC3E}">
        <p14:creationId xmlns:p14="http://schemas.microsoft.com/office/powerpoint/2010/main" val="1382861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p:txBody>
          <a:bodyPr/>
          <a:lstStyle/>
          <a:p>
            <a:pPr algn="ctr"/>
            <a:r>
              <a:rPr lang="ru-RU" b="1" dirty="0" err="1" smtClean="0">
                <a:solidFill>
                  <a:srgbClr val="FFC000"/>
                </a:solidFill>
              </a:rPr>
              <a:t>Метапредметные</a:t>
            </a:r>
            <a:r>
              <a:rPr lang="ru-RU" b="1" dirty="0" smtClean="0">
                <a:solidFill>
                  <a:srgbClr val="FFC000"/>
                </a:solidFill>
              </a:rPr>
              <a:t> результаты образовательной деятельности</a:t>
            </a:r>
            <a:endParaRPr lang="ru-RU" dirty="0"/>
          </a:p>
        </p:txBody>
      </p:sp>
      <p:sp>
        <p:nvSpPr>
          <p:cNvPr id="3" name="Объект 2"/>
          <p:cNvSpPr>
            <a:spLocks noGrp="1"/>
          </p:cNvSpPr>
          <p:nvPr>
            <p:ph idx="1"/>
          </p:nvPr>
        </p:nvSpPr>
        <p:spPr/>
        <p:txBody>
          <a:bodyPr/>
          <a:lstStyle/>
          <a:p>
            <a:pPr marL="0" indent="0" algn="just">
              <a:buNone/>
            </a:pPr>
            <a:r>
              <a:rPr lang="ru-RU" sz="3600" dirty="0"/>
              <a:t>В любой предметной деятельности есть то, что делает ее </a:t>
            </a:r>
            <a:r>
              <a:rPr lang="ru-RU" sz="3600" u="sng" dirty="0"/>
              <a:t>осознанной и ответственной</a:t>
            </a:r>
            <a:r>
              <a:rPr lang="ru-RU" sz="3600" dirty="0"/>
              <a:t>, то есть: целеполагание, планирование, проектирование, исследование, прогнозирование,  </a:t>
            </a:r>
            <a:r>
              <a:rPr lang="ru-RU" sz="3600" dirty="0" err="1"/>
              <a:t>сценирование</a:t>
            </a:r>
            <a:r>
              <a:rPr lang="ru-RU" sz="3600" dirty="0"/>
              <a:t>, моделирование, конструирование, анализ, рефлексия. </a:t>
            </a:r>
            <a:endParaRPr lang="ru-RU" sz="3600" dirty="0" smtClean="0"/>
          </a:p>
          <a:p>
            <a:pPr marL="0" indent="0" algn="just">
              <a:buNone/>
            </a:pPr>
            <a:r>
              <a:rPr lang="ru-RU" sz="3600" b="1" dirty="0" smtClean="0"/>
              <a:t>Все </a:t>
            </a:r>
            <a:r>
              <a:rPr lang="ru-RU" sz="3600" b="1" dirty="0"/>
              <a:t>это </a:t>
            </a:r>
            <a:r>
              <a:rPr lang="ru-RU" sz="3600" b="1" dirty="0" smtClean="0"/>
              <a:t> -  </a:t>
            </a:r>
            <a:r>
              <a:rPr lang="ru-RU" sz="3600" b="1" dirty="0" err="1" smtClean="0"/>
              <a:t>метадеятельность</a:t>
            </a:r>
            <a:r>
              <a:rPr lang="ru-RU" sz="3600" b="1" dirty="0" smtClean="0"/>
              <a:t> - </a:t>
            </a:r>
            <a:r>
              <a:rPr lang="ru-RU" sz="3600" dirty="0"/>
              <a:t>универсальный способ жизнедеятельности каждого человека </a:t>
            </a:r>
            <a:r>
              <a:rPr lang="ru-RU" sz="3600" b="1" dirty="0" smtClean="0"/>
              <a:t>.</a:t>
            </a:r>
            <a:endParaRPr lang="ru-RU" sz="3600" dirty="0"/>
          </a:p>
          <a:p>
            <a:endParaRPr lang="ru-RU" dirty="0"/>
          </a:p>
        </p:txBody>
      </p:sp>
    </p:spTree>
    <p:extLst>
      <p:ext uri="{BB962C8B-B14F-4D97-AF65-F5344CB8AC3E}">
        <p14:creationId xmlns:p14="http://schemas.microsoft.com/office/powerpoint/2010/main" val="40532835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p:txBody>
          <a:bodyPr/>
          <a:lstStyle/>
          <a:p>
            <a:pPr algn="ctr"/>
            <a:r>
              <a:rPr lang="ru-RU" b="1" dirty="0" err="1">
                <a:solidFill>
                  <a:srgbClr val="FFFF00"/>
                </a:solidFill>
              </a:rPr>
              <a:t>Метапредметные</a:t>
            </a:r>
            <a:r>
              <a:rPr lang="ru-RU" b="1" dirty="0">
                <a:solidFill>
                  <a:srgbClr val="FFFF00"/>
                </a:solidFill>
              </a:rPr>
              <a:t> связи </a:t>
            </a:r>
            <a:endParaRPr lang="ru-RU" dirty="0">
              <a:solidFill>
                <a:srgbClr val="FFFF00"/>
              </a:solidFill>
            </a:endParaRPr>
          </a:p>
        </p:txBody>
      </p:sp>
      <p:sp>
        <p:nvSpPr>
          <p:cNvPr id="3" name="Объект 2"/>
          <p:cNvSpPr>
            <a:spLocks noGrp="1"/>
          </p:cNvSpPr>
          <p:nvPr>
            <p:ph idx="1"/>
          </p:nvPr>
        </p:nvSpPr>
        <p:spPr/>
        <p:txBody>
          <a:bodyPr/>
          <a:lstStyle/>
          <a:p>
            <a:pPr marL="0" indent="0">
              <a:buNone/>
            </a:pPr>
            <a:r>
              <a:rPr lang="ru-RU" sz="4000" b="1" dirty="0" err="1">
                <a:solidFill>
                  <a:srgbClr val="FFFF00"/>
                </a:solidFill>
              </a:rPr>
              <a:t>Метапредметные</a:t>
            </a:r>
            <a:r>
              <a:rPr lang="ru-RU" sz="4000" b="1" dirty="0">
                <a:solidFill>
                  <a:srgbClr val="FFFF00"/>
                </a:solidFill>
              </a:rPr>
              <a:t> связи делятся по составу научных знаний на</a:t>
            </a:r>
            <a:endParaRPr lang="ru-RU" sz="4000" dirty="0">
              <a:solidFill>
                <a:srgbClr val="FFFF00"/>
              </a:solidFill>
            </a:endParaRPr>
          </a:p>
          <a:p>
            <a:pPr lvl="0"/>
            <a:r>
              <a:rPr lang="ru-RU" sz="4000" b="1" dirty="0">
                <a:solidFill>
                  <a:srgbClr val="FFFF00"/>
                </a:solidFill>
              </a:rPr>
              <a:t>фактические, </a:t>
            </a:r>
            <a:endParaRPr lang="ru-RU" sz="4000" dirty="0">
              <a:solidFill>
                <a:srgbClr val="FFFF00"/>
              </a:solidFill>
            </a:endParaRPr>
          </a:p>
          <a:p>
            <a:pPr lvl="0"/>
            <a:r>
              <a:rPr lang="ru-RU" sz="4000" b="1" dirty="0">
                <a:solidFill>
                  <a:srgbClr val="FFFF00"/>
                </a:solidFill>
              </a:rPr>
              <a:t>понятийные, </a:t>
            </a:r>
            <a:endParaRPr lang="ru-RU" sz="4000" dirty="0">
              <a:solidFill>
                <a:srgbClr val="FFFF00"/>
              </a:solidFill>
            </a:endParaRPr>
          </a:p>
          <a:p>
            <a:pPr lvl="0"/>
            <a:r>
              <a:rPr lang="ru-RU" sz="4000" b="1" dirty="0">
                <a:solidFill>
                  <a:srgbClr val="FFFF00"/>
                </a:solidFill>
              </a:rPr>
              <a:t>теоретические,</a:t>
            </a:r>
            <a:endParaRPr lang="ru-RU" sz="4000" dirty="0">
              <a:solidFill>
                <a:srgbClr val="FFFF00"/>
              </a:solidFill>
            </a:endParaRPr>
          </a:p>
          <a:p>
            <a:pPr lvl="0"/>
            <a:r>
              <a:rPr lang="ru-RU" sz="4000" b="1" dirty="0">
                <a:solidFill>
                  <a:srgbClr val="FFFF00"/>
                </a:solidFill>
              </a:rPr>
              <a:t>философские.</a:t>
            </a:r>
            <a:endParaRPr lang="ru-RU" sz="4000" dirty="0">
              <a:solidFill>
                <a:srgbClr val="FFFF00"/>
              </a:solidFill>
            </a:endParaRPr>
          </a:p>
          <a:p>
            <a:endParaRPr lang="ru-RU" dirty="0"/>
          </a:p>
        </p:txBody>
      </p:sp>
    </p:spTree>
    <p:extLst>
      <p:ext uri="{BB962C8B-B14F-4D97-AF65-F5344CB8AC3E}">
        <p14:creationId xmlns:p14="http://schemas.microsoft.com/office/powerpoint/2010/main" val="19698538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8200" y="365126"/>
            <a:ext cx="10515600" cy="779462"/>
          </a:xfrm>
        </p:spPr>
        <p:txBody>
          <a:bodyPr/>
          <a:lstStyle/>
          <a:p>
            <a:r>
              <a:rPr lang="ru-RU" b="1" dirty="0" err="1" smtClean="0">
                <a:solidFill>
                  <a:srgbClr val="FFFF00"/>
                </a:solidFill>
              </a:rPr>
              <a:t>Метапредметные</a:t>
            </a:r>
            <a:r>
              <a:rPr lang="ru-RU" b="1" dirty="0" smtClean="0">
                <a:solidFill>
                  <a:srgbClr val="FFFF00"/>
                </a:solidFill>
              </a:rPr>
              <a:t> связи </a:t>
            </a:r>
            <a:endParaRPr lang="ru-RU" dirty="0"/>
          </a:p>
        </p:txBody>
      </p:sp>
      <p:sp>
        <p:nvSpPr>
          <p:cNvPr id="3" name="Объект 2"/>
          <p:cNvSpPr>
            <a:spLocks noGrp="1"/>
          </p:cNvSpPr>
          <p:nvPr>
            <p:ph idx="1"/>
          </p:nvPr>
        </p:nvSpPr>
        <p:spPr>
          <a:xfrm>
            <a:off x="274320" y="1144588"/>
            <a:ext cx="11917680" cy="5507672"/>
          </a:xfrm>
        </p:spPr>
        <p:txBody>
          <a:bodyPr>
            <a:normAutofit/>
          </a:bodyPr>
          <a:lstStyle/>
          <a:p>
            <a:r>
              <a:rPr lang="ru-RU" b="1" dirty="0"/>
              <a:t>Фактические </a:t>
            </a:r>
            <a:r>
              <a:rPr lang="ru-RU" b="1" dirty="0" err="1"/>
              <a:t>метапредметные</a:t>
            </a:r>
            <a:r>
              <a:rPr lang="ru-RU" b="1" dirty="0"/>
              <a:t> связи </a:t>
            </a:r>
            <a:r>
              <a:rPr lang="ru-RU" dirty="0"/>
              <a:t>- это установление сходства фактов, использование общих фактов, изучаемых в курсах физики, химии, биологии, астрономии, географии и их всестороннее рассмотрение с целью обобщения знаний об отдельных явлениях, процессах и объектах природы. </a:t>
            </a:r>
            <a:endParaRPr lang="ru-RU" dirty="0" smtClean="0"/>
          </a:p>
          <a:p>
            <a:r>
              <a:rPr lang="ru-RU" b="1" dirty="0"/>
              <a:t>Понятийные </a:t>
            </a:r>
            <a:r>
              <a:rPr lang="ru-RU" b="1" dirty="0" err="1"/>
              <a:t>метапредметные</a:t>
            </a:r>
            <a:r>
              <a:rPr lang="ru-RU" b="1" dirty="0"/>
              <a:t> связи</a:t>
            </a:r>
            <a:r>
              <a:rPr lang="ru-RU" dirty="0"/>
              <a:t> - это расширение и углубление признаков предметных понятий, и формирование понятий, общих для родственных предметов (</a:t>
            </a:r>
            <a:r>
              <a:rPr lang="ru-RU" dirty="0" err="1"/>
              <a:t>общепредметных</a:t>
            </a:r>
            <a:r>
              <a:rPr lang="ru-RU" dirty="0"/>
              <a:t>).</a:t>
            </a:r>
          </a:p>
          <a:p>
            <a:r>
              <a:rPr lang="ru-RU" dirty="0"/>
              <a:t>          </a:t>
            </a:r>
            <a:r>
              <a:rPr lang="ru-RU" b="1" dirty="0"/>
              <a:t>Философские </a:t>
            </a:r>
            <a:r>
              <a:rPr lang="ru-RU" b="1" dirty="0" err="1"/>
              <a:t>метапредметные</a:t>
            </a:r>
            <a:r>
              <a:rPr lang="ru-RU" b="1" dirty="0"/>
              <a:t> связи.</a:t>
            </a:r>
            <a:r>
              <a:rPr lang="ru-RU" dirty="0"/>
              <a:t> Невозможно изучать, например, шкалу электромагнитных излучений или Периодический закон Д.И. Менделеева без привлечения законов философии: перехода количества в качество, отрицания-отрицания, единства и борьбы противоположностей. А это уже понятия общественных наук.</a:t>
            </a:r>
          </a:p>
          <a:p>
            <a:endParaRPr lang="ru-RU" dirty="0"/>
          </a:p>
        </p:txBody>
      </p:sp>
    </p:spTree>
    <p:extLst>
      <p:ext uri="{BB962C8B-B14F-4D97-AF65-F5344CB8AC3E}">
        <p14:creationId xmlns:p14="http://schemas.microsoft.com/office/powerpoint/2010/main" val="565541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0040" y="0"/>
            <a:ext cx="12212040" cy="6869272"/>
          </a:xfrm>
          <a:prstGeom prst="rect">
            <a:avLst/>
          </a:prstGeom>
        </p:spPr>
      </p:pic>
      <p:sp>
        <p:nvSpPr>
          <p:cNvPr id="2" name="Заголовок 1"/>
          <p:cNvSpPr>
            <a:spLocks noGrp="1"/>
          </p:cNvSpPr>
          <p:nvPr>
            <p:ph type="title"/>
          </p:nvPr>
        </p:nvSpPr>
        <p:spPr/>
        <p:txBody>
          <a:bodyPr/>
          <a:lstStyle/>
          <a:p>
            <a:pPr algn="ctr"/>
            <a:r>
              <a:rPr lang="ru-RU" b="1" dirty="0" smtClean="0">
                <a:solidFill>
                  <a:schemeClr val="bg1"/>
                </a:solidFill>
                <a:latin typeface="Arial Black" panose="020B0A04020102020204" pitchFamily="34" charset="0"/>
              </a:rPr>
              <a:t>Возможности реализации </a:t>
            </a:r>
            <a:r>
              <a:rPr lang="ru-RU" b="1" dirty="0" err="1" smtClean="0">
                <a:solidFill>
                  <a:schemeClr val="bg1"/>
                </a:solidFill>
                <a:latin typeface="Arial Black" panose="020B0A04020102020204" pitchFamily="34" charset="0"/>
              </a:rPr>
              <a:t>метапредметного</a:t>
            </a:r>
            <a:r>
              <a:rPr lang="ru-RU" b="1" dirty="0" smtClean="0">
                <a:solidFill>
                  <a:schemeClr val="bg1"/>
                </a:solidFill>
                <a:latin typeface="Arial Black" panose="020B0A04020102020204" pitchFamily="34" charset="0"/>
              </a:rPr>
              <a:t> подхода</a:t>
            </a:r>
            <a:endParaRPr lang="ru-RU" b="1" dirty="0">
              <a:solidFill>
                <a:schemeClr val="bg1"/>
              </a:solidFill>
              <a:latin typeface="Arial Black" panose="020B0A04020102020204" pitchFamily="34" charset="0"/>
            </a:endParaRPr>
          </a:p>
        </p:txBody>
      </p:sp>
      <p:sp>
        <p:nvSpPr>
          <p:cNvPr id="3" name="Объект 2"/>
          <p:cNvSpPr>
            <a:spLocks noGrp="1"/>
          </p:cNvSpPr>
          <p:nvPr>
            <p:ph idx="1"/>
          </p:nvPr>
        </p:nvSpPr>
        <p:spPr/>
        <p:txBody>
          <a:bodyPr>
            <a:normAutofit lnSpcReduction="10000"/>
          </a:bodyPr>
          <a:lstStyle/>
          <a:p>
            <a:pPr algn="ctr"/>
            <a:r>
              <a:rPr lang="ru-RU" dirty="0"/>
              <a:t>     </a:t>
            </a:r>
            <a:r>
              <a:rPr lang="ru-RU" sz="4000" dirty="0">
                <a:solidFill>
                  <a:schemeClr val="bg1"/>
                </a:solidFill>
              </a:rPr>
              <a:t> Физика - это наука о природе. В природе физические, химические, биологические и др. явления взаимосвязаны. В учебном процессе все эти явления изучаются раздельно, тем самым их связи разрываются, поэтому в школе обязательно должно быть </a:t>
            </a:r>
            <a:r>
              <a:rPr lang="ru-RU" sz="4000" u="sng" dirty="0">
                <a:solidFill>
                  <a:schemeClr val="bg1"/>
                </a:solidFill>
              </a:rPr>
              <a:t>предусмотрено осуществление </a:t>
            </a:r>
            <a:r>
              <a:rPr lang="ru-RU" sz="4000" b="1" u="sng" dirty="0" err="1">
                <a:solidFill>
                  <a:schemeClr val="bg1"/>
                </a:solidFill>
              </a:rPr>
              <a:t>межпредметных</a:t>
            </a:r>
            <a:r>
              <a:rPr lang="ru-RU" sz="4000" b="1" u="sng" dirty="0">
                <a:solidFill>
                  <a:schemeClr val="bg1"/>
                </a:solidFill>
              </a:rPr>
              <a:t> и </a:t>
            </a:r>
            <a:r>
              <a:rPr lang="ru-RU" sz="4000" b="1" u="sng" dirty="0" err="1">
                <a:solidFill>
                  <a:schemeClr val="bg1"/>
                </a:solidFill>
              </a:rPr>
              <a:t>метапредметных</a:t>
            </a:r>
            <a:r>
              <a:rPr lang="ru-RU" sz="4000" b="1" u="sng" dirty="0">
                <a:solidFill>
                  <a:schemeClr val="bg1"/>
                </a:solidFill>
              </a:rPr>
              <a:t> </a:t>
            </a:r>
            <a:r>
              <a:rPr lang="ru-RU" sz="4000" u="sng" dirty="0">
                <a:solidFill>
                  <a:schemeClr val="bg1"/>
                </a:solidFill>
              </a:rPr>
              <a:t>связей.</a:t>
            </a:r>
            <a:endParaRPr lang="ru-RU" sz="4000" dirty="0">
              <a:solidFill>
                <a:schemeClr val="bg1"/>
              </a:solidFill>
            </a:endParaRPr>
          </a:p>
          <a:p>
            <a:endParaRPr lang="ru-RU" dirty="0"/>
          </a:p>
        </p:txBody>
      </p:sp>
    </p:spTree>
    <p:extLst>
      <p:ext uri="{BB962C8B-B14F-4D97-AF65-F5344CB8AC3E}">
        <p14:creationId xmlns:p14="http://schemas.microsoft.com/office/powerpoint/2010/main" val="5729541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r>
              <a:rPr lang="ru-RU" b="1" dirty="0">
                <a:solidFill>
                  <a:srgbClr val="FFFF00"/>
                </a:solidFill>
              </a:rPr>
              <a:t>Почему возможна </a:t>
            </a:r>
            <a:r>
              <a:rPr lang="ru-RU" b="1" dirty="0" err="1">
                <a:solidFill>
                  <a:srgbClr val="FFFF00"/>
                </a:solidFill>
              </a:rPr>
              <a:t>метапредметность</a:t>
            </a:r>
            <a:r>
              <a:rPr lang="ru-RU" b="1" dirty="0">
                <a:solidFill>
                  <a:srgbClr val="FFFF00"/>
                </a:solidFill>
              </a:rPr>
              <a:t> на физике? </a:t>
            </a:r>
          </a:p>
        </p:txBody>
      </p:sp>
      <p:sp>
        <p:nvSpPr>
          <p:cNvPr id="3" name="Объект 2"/>
          <p:cNvSpPr>
            <a:spLocks noGrp="1"/>
          </p:cNvSpPr>
          <p:nvPr>
            <p:ph idx="1"/>
          </p:nvPr>
        </p:nvSpPr>
        <p:spPr/>
        <p:txBody>
          <a:bodyPr/>
          <a:lstStyle/>
          <a:p>
            <a:r>
              <a:rPr lang="ru-RU" dirty="0"/>
              <a:t>Потому что в курсе физики используются такие универсальные константы как заряд электрона, скорость света в вакууме, постоянная Планка, гравитационная постоянная, число «пи» и другие. А они несут в себе смысл, выходящий не только за области применимости законов и формул, в которые они входят, но и за рамки соответствующих наук и учебных предметов. Когда ученик начинает познавать и понимать смысл мировых констант, он двигается как раз к </a:t>
            </a:r>
            <a:r>
              <a:rPr lang="ru-RU" dirty="0" err="1"/>
              <a:t>метапредметным</a:t>
            </a:r>
            <a:r>
              <a:rPr lang="ru-RU" dirty="0"/>
              <a:t> основам бытия.</a:t>
            </a:r>
          </a:p>
          <a:p>
            <a:endParaRPr lang="ru-RU" dirty="0"/>
          </a:p>
        </p:txBody>
      </p:sp>
    </p:spTree>
    <p:extLst>
      <p:ext uri="{BB962C8B-B14F-4D97-AF65-F5344CB8AC3E}">
        <p14:creationId xmlns:p14="http://schemas.microsoft.com/office/powerpoint/2010/main" val="2788003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a:xfrm>
            <a:off x="0" y="365125"/>
            <a:ext cx="12024360" cy="434975"/>
          </a:xfrm>
        </p:spPr>
        <p:txBody>
          <a:bodyPr>
            <a:normAutofit fontScale="90000"/>
          </a:bodyPr>
          <a:lstStyle/>
          <a:p>
            <a:pPr algn="ctr"/>
            <a:r>
              <a:rPr lang="ru-RU" b="1" dirty="0" smtClean="0">
                <a:solidFill>
                  <a:srgbClr val="FFFF00"/>
                </a:solidFill>
              </a:rPr>
              <a:t>Почему возможна </a:t>
            </a:r>
            <a:r>
              <a:rPr lang="ru-RU" b="1" dirty="0" err="1" smtClean="0">
                <a:solidFill>
                  <a:srgbClr val="FFFF00"/>
                </a:solidFill>
              </a:rPr>
              <a:t>метапредметность</a:t>
            </a:r>
            <a:r>
              <a:rPr lang="ru-RU" b="1" dirty="0" smtClean="0">
                <a:solidFill>
                  <a:srgbClr val="FFFF00"/>
                </a:solidFill>
              </a:rPr>
              <a:t> на физике? </a:t>
            </a:r>
            <a:endParaRPr lang="ru-RU" dirty="0"/>
          </a:p>
        </p:txBody>
      </p:sp>
      <p:sp>
        <p:nvSpPr>
          <p:cNvPr id="3" name="Объект 2"/>
          <p:cNvSpPr>
            <a:spLocks noGrp="1"/>
          </p:cNvSpPr>
          <p:nvPr>
            <p:ph idx="1"/>
          </p:nvPr>
        </p:nvSpPr>
        <p:spPr>
          <a:xfrm>
            <a:off x="320040" y="800100"/>
            <a:ext cx="11704320" cy="6057900"/>
          </a:xfrm>
        </p:spPr>
        <p:txBody>
          <a:bodyPr>
            <a:normAutofit/>
          </a:bodyPr>
          <a:lstStyle/>
          <a:p>
            <a:r>
              <a:rPr lang="ru-RU" sz="3200" dirty="0" smtClean="0"/>
              <a:t>Аналогичные</a:t>
            </a:r>
            <a:r>
              <a:rPr lang="ru-RU" sz="3200" dirty="0"/>
              <a:t>, выходящие за предметные рамки функции, были обнаружены и в содержании других учебных предметов. Не только в естествознании, но и в культуре, искусстве есть свои «столпы», которые характеризуют основы существования не только природного, но и культурного мироздания.</a:t>
            </a:r>
          </a:p>
          <a:p>
            <a:r>
              <a:rPr lang="ru-RU" sz="3200" dirty="0"/>
              <a:t>     Такие понятия, как число, знак, буква, звук, слово; золотое сечение в архитектуре и искусстве; ключевые процессы – происхождение, рождение, движение, развитие; категории пространства, времени, мира, человека и т.п. - это примеры </a:t>
            </a:r>
            <a:r>
              <a:rPr lang="ru-RU" sz="3200" dirty="0" err="1"/>
              <a:t>метапредметного</a:t>
            </a:r>
            <a:r>
              <a:rPr lang="ru-RU" sz="3200" dirty="0"/>
              <a:t> содержания, которое хотя и принадлежит определённой науке или учебному предмету, но выводит человека за его рамки к неким </a:t>
            </a:r>
            <a:r>
              <a:rPr lang="ru-RU" sz="3200" dirty="0" err="1"/>
              <a:t>первоединым</a:t>
            </a:r>
            <a:r>
              <a:rPr lang="ru-RU" sz="3200" dirty="0"/>
              <a:t> основам. </a:t>
            </a:r>
          </a:p>
          <a:p>
            <a:endParaRPr lang="ru-RU" dirty="0"/>
          </a:p>
        </p:txBody>
      </p:sp>
    </p:spTree>
    <p:extLst>
      <p:ext uri="{BB962C8B-B14F-4D97-AF65-F5344CB8AC3E}">
        <p14:creationId xmlns:p14="http://schemas.microsoft.com/office/powerpoint/2010/main" val="43582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0040" y="0"/>
            <a:ext cx="12212040" cy="6869272"/>
          </a:xfrm>
          <a:prstGeom prst="rect">
            <a:avLst/>
          </a:prstGeom>
        </p:spPr>
      </p:pic>
      <p:sp>
        <p:nvSpPr>
          <p:cNvPr id="2" name="Заголовок 1"/>
          <p:cNvSpPr>
            <a:spLocks noGrp="1"/>
          </p:cNvSpPr>
          <p:nvPr>
            <p:ph type="title"/>
          </p:nvPr>
        </p:nvSpPr>
        <p:spPr>
          <a:xfrm>
            <a:off x="160020" y="365125"/>
            <a:ext cx="11864340" cy="1325563"/>
          </a:xfrm>
        </p:spPr>
        <p:txBody>
          <a:bodyPr>
            <a:normAutofit fontScale="90000"/>
          </a:bodyPr>
          <a:lstStyle/>
          <a:p>
            <a:pPr algn="ctr"/>
            <a:r>
              <a:rPr lang="ru-RU" b="1" u="sng" dirty="0">
                <a:solidFill>
                  <a:schemeClr val="bg1"/>
                </a:solidFill>
              </a:rPr>
              <a:t>Контрольно-измерительные материалы по физике в ОГЭ И ЕГЭ, и использование </a:t>
            </a:r>
            <a:r>
              <a:rPr lang="ru-RU" b="1" u="sng" dirty="0" err="1">
                <a:solidFill>
                  <a:schemeClr val="bg1"/>
                </a:solidFill>
              </a:rPr>
              <a:t>метапредметных</a:t>
            </a:r>
            <a:r>
              <a:rPr lang="ru-RU" b="1" u="sng" dirty="0">
                <a:solidFill>
                  <a:schemeClr val="bg1"/>
                </a:solidFill>
              </a:rPr>
              <a:t> навыков и </a:t>
            </a:r>
            <a:r>
              <a:rPr lang="ru-RU" b="1" u="sng" dirty="0" err="1">
                <a:solidFill>
                  <a:schemeClr val="bg1"/>
                </a:solidFill>
              </a:rPr>
              <a:t>межпредметных</a:t>
            </a:r>
            <a:r>
              <a:rPr lang="ru-RU" b="1" u="sng" dirty="0">
                <a:solidFill>
                  <a:schemeClr val="bg1"/>
                </a:solidFill>
              </a:rPr>
              <a:t> связей при подготовке к ГИА.</a:t>
            </a:r>
            <a:endParaRPr lang="ru-RU" dirty="0">
              <a:solidFill>
                <a:schemeClr val="bg1"/>
              </a:solidFill>
            </a:endParaRPr>
          </a:p>
        </p:txBody>
      </p:sp>
      <p:sp>
        <p:nvSpPr>
          <p:cNvPr id="3" name="Объект 2"/>
          <p:cNvSpPr>
            <a:spLocks noGrp="1"/>
          </p:cNvSpPr>
          <p:nvPr>
            <p:ph idx="1"/>
          </p:nvPr>
        </p:nvSpPr>
        <p:spPr>
          <a:xfrm>
            <a:off x="160020" y="2308860"/>
            <a:ext cx="11864340" cy="4343400"/>
          </a:xfrm>
        </p:spPr>
        <p:txBody>
          <a:bodyPr/>
          <a:lstStyle/>
          <a:p>
            <a:r>
              <a:rPr lang="ru-RU" b="1" dirty="0">
                <a:solidFill>
                  <a:schemeClr val="bg1"/>
                </a:solidFill>
              </a:rPr>
              <a:t>Формирование и использование </a:t>
            </a:r>
            <a:r>
              <a:rPr lang="ru-RU" b="1" dirty="0" err="1">
                <a:solidFill>
                  <a:schemeClr val="bg1"/>
                </a:solidFill>
              </a:rPr>
              <a:t>метапредметных</a:t>
            </a:r>
            <a:r>
              <a:rPr lang="ru-RU" b="1" dirty="0">
                <a:solidFill>
                  <a:schemeClr val="bg1"/>
                </a:solidFill>
              </a:rPr>
              <a:t> навыков осуществляется при реализации </a:t>
            </a:r>
            <a:r>
              <a:rPr lang="ru-RU" b="1" u="sng" dirty="0" err="1">
                <a:solidFill>
                  <a:schemeClr val="bg1"/>
                </a:solidFill>
              </a:rPr>
              <a:t>межпредметных</a:t>
            </a:r>
            <a:r>
              <a:rPr lang="ru-RU" b="1" dirty="0">
                <a:solidFill>
                  <a:schemeClr val="bg1"/>
                </a:solidFill>
              </a:rPr>
              <a:t> </a:t>
            </a:r>
            <a:r>
              <a:rPr lang="ru-RU" b="1" dirty="0" smtClean="0">
                <a:solidFill>
                  <a:schemeClr val="bg1"/>
                </a:solidFill>
              </a:rPr>
              <a:t>связей</a:t>
            </a:r>
          </a:p>
          <a:p>
            <a:r>
              <a:rPr lang="ru-RU" b="1" dirty="0">
                <a:solidFill>
                  <a:schemeClr val="bg1"/>
                </a:solidFill>
              </a:rPr>
              <a:t>Реализуя </a:t>
            </a:r>
            <a:r>
              <a:rPr lang="ru-RU" b="1" dirty="0" err="1">
                <a:solidFill>
                  <a:schemeClr val="bg1"/>
                </a:solidFill>
              </a:rPr>
              <a:t>межпредметные</a:t>
            </a:r>
            <a:r>
              <a:rPr lang="ru-RU" b="1" dirty="0">
                <a:solidFill>
                  <a:schemeClr val="bg1"/>
                </a:solidFill>
              </a:rPr>
              <a:t> связи, мы можем более точно определить важность и роль изучаемых предметов в будущей </a:t>
            </a:r>
            <a:r>
              <a:rPr lang="ru-RU" b="1" dirty="0" smtClean="0">
                <a:solidFill>
                  <a:schemeClr val="bg1"/>
                </a:solidFill>
              </a:rPr>
              <a:t>профессии </a:t>
            </a:r>
            <a:r>
              <a:rPr lang="ru-RU" b="1" dirty="0">
                <a:solidFill>
                  <a:schemeClr val="bg1"/>
                </a:solidFill>
              </a:rPr>
              <a:t>и жизни учащихся. </a:t>
            </a:r>
            <a:endParaRPr lang="ru-RU" b="1" dirty="0" smtClean="0">
              <a:solidFill>
                <a:schemeClr val="bg1"/>
              </a:solidFill>
            </a:endParaRPr>
          </a:p>
          <a:p>
            <a:r>
              <a:rPr lang="ru-RU" b="1" dirty="0">
                <a:solidFill>
                  <a:schemeClr val="bg1"/>
                </a:solidFill>
              </a:rPr>
              <a:t>Взаимосвязь предметов играет большую роль в повышении уровня подготовки школьников к ОГЭ и ЕГЭ, делает более значимыми знания, раскрывает их практическое применение в жизни.</a:t>
            </a:r>
          </a:p>
          <a:p>
            <a:endParaRPr lang="ru-RU" dirty="0"/>
          </a:p>
        </p:txBody>
      </p:sp>
    </p:spTree>
    <p:extLst>
      <p:ext uri="{BB962C8B-B14F-4D97-AF65-F5344CB8AC3E}">
        <p14:creationId xmlns:p14="http://schemas.microsoft.com/office/powerpoint/2010/main" val="3075877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ChangeAspect="1"/>
          </p:cNvPicPr>
          <p:nvPr/>
        </p:nvPicPr>
        <p:blipFill>
          <a:blip r:embed="rId2"/>
          <a:stretch>
            <a:fillRect/>
          </a:stretch>
        </p:blipFill>
        <p:spPr>
          <a:xfrm>
            <a:off x="0" y="-67786"/>
            <a:ext cx="12192000" cy="6925786"/>
          </a:xfrm>
          <a:prstGeom prst="rect">
            <a:avLst/>
          </a:prstGeom>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lgn="ctr">
              <a:buNone/>
            </a:pPr>
            <a:r>
              <a:rPr lang="ru-RU" sz="6600" b="1" dirty="0">
                <a:solidFill>
                  <a:srgbClr val="002060"/>
                </a:solidFill>
              </a:rPr>
              <a:t>Связь физики с другими </a:t>
            </a:r>
            <a:r>
              <a:rPr lang="ru-RU" sz="6600" b="1" dirty="0" smtClean="0">
                <a:solidFill>
                  <a:srgbClr val="002060"/>
                </a:solidFill>
              </a:rPr>
              <a:t>предметами</a:t>
            </a:r>
            <a:endParaRPr lang="ru-RU" sz="6600" dirty="0">
              <a:solidFill>
                <a:srgbClr val="002060"/>
              </a:solidFill>
            </a:endParaRPr>
          </a:p>
          <a:p>
            <a:endParaRPr lang="ru-RU" dirty="0"/>
          </a:p>
        </p:txBody>
      </p:sp>
    </p:spTree>
    <p:extLst>
      <p:ext uri="{BB962C8B-B14F-4D97-AF65-F5344CB8AC3E}">
        <p14:creationId xmlns:p14="http://schemas.microsoft.com/office/powerpoint/2010/main" val="10246806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8200" y="571500"/>
            <a:ext cx="10515600" cy="960120"/>
          </a:xfrm>
        </p:spPr>
        <p:txBody>
          <a:bodyPr>
            <a:normAutofit fontScale="90000"/>
          </a:bodyPr>
          <a:lstStyle/>
          <a:p>
            <a:pPr lvl="0" algn="ctr"/>
            <a:r>
              <a:rPr lang="ru-RU" b="1" i="1" u="sng" dirty="0">
                <a:solidFill>
                  <a:srgbClr val="7030A0"/>
                </a:solidFill>
              </a:rPr>
              <a:t>Математика</a:t>
            </a:r>
            <a:r>
              <a:rPr lang="ru-RU" b="1" dirty="0">
                <a:solidFill>
                  <a:srgbClr val="7030A0"/>
                </a:solidFill>
              </a:rPr>
              <a:t/>
            </a:r>
            <a:br>
              <a:rPr lang="ru-RU" b="1" dirty="0">
                <a:solidFill>
                  <a:srgbClr val="7030A0"/>
                </a:solidFill>
              </a:rPr>
            </a:br>
            <a:endParaRPr lang="ru-RU" b="1" dirty="0">
              <a:solidFill>
                <a:srgbClr val="7030A0"/>
              </a:solidFill>
            </a:endParaRPr>
          </a:p>
        </p:txBody>
      </p:sp>
      <p:sp>
        <p:nvSpPr>
          <p:cNvPr id="3" name="Объект 2"/>
          <p:cNvSpPr>
            <a:spLocks noGrp="1"/>
          </p:cNvSpPr>
          <p:nvPr>
            <p:ph idx="1"/>
          </p:nvPr>
        </p:nvSpPr>
        <p:spPr>
          <a:xfrm>
            <a:off x="838200" y="1165860"/>
            <a:ext cx="10515600" cy="5011103"/>
          </a:xfrm>
        </p:spPr>
        <p:txBody>
          <a:bodyPr>
            <a:normAutofit/>
          </a:bodyPr>
          <a:lstStyle/>
          <a:p>
            <a:r>
              <a:rPr lang="ru-RU" sz="3600" dirty="0"/>
              <a:t>Связь математики и физики проявляется в большей мере. Математический аппарат необходим физике как язык для описания физических процессов и явлений, один из методов физического исследования</a:t>
            </a:r>
            <a:r>
              <a:rPr lang="ru-RU" sz="3600" dirty="0" smtClean="0"/>
              <a:t>.</a:t>
            </a:r>
          </a:p>
          <a:p>
            <a:endParaRPr lang="ru-RU" sz="3600" dirty="0"/>
          </a:p>
          <a:p>
            <a:r>
              <a:rPr lang="ru-RU" sz="3600" b="1" dirty="0">
                <a:solidFill>
                  <a:srgbClr val="7030A0"/>
                </a:solidFill>
              </a:rPr>
              <a:t>Английский физик </a:t>
            </a:r>
            <a:r>
              <a:rPr lang="ru-RU" sz="3600" b="1" dirty="0" err="1">
                <a:solidFill>
                  <a:srgbClr val="7030A0"/>
                </a:solidFill>
              </a:rPr>
              <a:t>П.Дирак</a:t>
            </a:r>
            <a:r>
              <a:rPr lang="ru-RU" sz="3600" b="1" dirty="0">
                <a:solidFill>
                  <a:srgbClr val="7030A0"/>
                </a:solidFill>
              </a:rPr>
              <a:t> писал: «Физический закон должен быть математически красивым».</a:t>
            </a:r>
          </a:p>
          <a:p>
            <a:endParaRPr lang="ru-RU" sz="3600" b="1" dirty="0">
              <a:solidFill>
                <a:srgbClr val="7030A0"/>
              </a:solidFill>
            </a:endParaRPr>
          </a:p>
        </p:txBody>
      </p:sp>
    </p:spTree>
    <p:extLst>
      <p:ext uri="{BB962C8B-B14F-4D97-AF65-F5344CB8AC3E}">
        <p14:creationId xmlns:p14="http://schemas.microsoft.com/office/powerpoint/2010/main" val="212013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8200" y="365125"/>
            <a:ext cx="10515600" cy="1029335"/>
          </a:xfrm>
        </p:spPr>
        <p:txBody>
          <a:bodyPr>
            <a:normAutofit fontScale="90000"/>
          </a:bodyPr>
          <a:lstStyle/>
          <a:p>
            <a:r>
              <a:rPr lang="ru-RU" b="1" dirty="0"/>
              <a:t>«Опорные знания по математике и по физике»</a:t>
            </a:r>
            <a:r>
              <a:rPr lang="ru-RU" dirty="0"/>
              <a:t/>
            </a:r>
            <a:br>
              <a:rPr lang="ru-RU" dirty="0"/>
            </a:br>
            <a:endParaRPr lang="ru-RU" dirty="0"/>
          </a:p>
        </p:txBody>
      </p:sp>
      <p:sp>
        <p:nvSpPr>
          <p:cNvPr id="3" name="Объект 2"/>
          <p:cNvSpPr>
            <a:spLocks noGrp="1"/>
          </p:cNvSpPr>
          <p:nvPr>
            <p:ph idx="1"/>
          </p:nvPr>
        </p:nvSpPr>
        <p:spPr>
          <a:xfrm>
            <a:off x="838200" y="1120140"/>
            <a:ext cx="10515600" cy="5463540"/>
          </a:xfrm>
        </p:spPr>
        <p:txBody>
          <a:bodyPr>
            <a:normAutofit/>
          </a:bodyPr>
          <a:lstStyle/>
          <a:p>
            <a:r>
              <a:rPr lang="ru-RU" sz="3600" b="1" i="1" dirty="0"/>
              <a:t>Вычислительные </a:t>
            </a:r>
            <a:r>
              <a:rPr lang="ru-RU" sz="3600" b="1" i="1" dirty="0" smtClean="0"/>
              <a:t>навыки</a:t>
            </a:r>
          </a:p>
          <a:p>
            <a:r>
              <a:rPr lang="ru-RU" sz="3600" b="1" i="1" dirty="0"/>
              <a:t>Идеи теории </a:t>
            </a:r>
            <a:r>
              <a:rPr lang="ru-RU" sz="3600" b="1" i="1" dirty="0" smtClean="0"/>
              <a:t>симметрии</a:t>
            </a:r>
          </a:p>
          <a:p>
            <a:r>
              <a:rPr lang="ru-RU" sz="3600" b="1" i="1" dirty="0"/>
              <a:t>Язык математических </a:t>
            </a:r>
            <a:r>
              <a:rPr lang="ru-RU" sz="3600" b="1" i="1" dirty="0" smtClean="0"/>
              <a:t>формул</a:t>
            </a:r>
          </a:p>
          <a:p>
            <a:r>
              <a:rPr lang="ru-RU" sz="3600" b="1" i="1" dirty="0"/>
              <a:t>Графический </a:t>
            </a:r>
            <a:r>
              <a:rPr lang="ru-RU" sz="3600" b="1" i="1" dirty="0" smtClean="0"/>
              <a:t>язык</a:t>
            </a:r>
          </a:p>
          <a:p>
            <a:r>
              <a:rPr lang="ru-RU" sz="3600" b="1" i="1" dirty="0"/>
              <a:t>Векторный </a:t>
            </a:r>
            <a:r>
              <a:rPr lang="ru-RU" sz="3600" b="1" i="1" dirty="0" smtClean="0"/>
              <a:t>язык</a:t>
            </a:r>
            <a:endParaRPr lang="ru-RU" sz="3600" dirty="0"/>
          </a:p>
          <a:p>
            <a:r>
              <a:rPr lang="ru-RU" sz="3600" b="1" i="1" dirty="0"/>
              <a:t>Геометрические </a:t>
            </a:r>
            <a:r>
              <a:rPr lang="ru-RU" sz="3600" b="1" i="1" dirty="0" smtClean="0"/>
              <a:t>сведения</a:t>
            </a:r>
          </a:p>
          <a:p>
            <a:r>
              <a:rPr lang="ru-RU" sz="3600" b="1" i="1" dirty="0"/>
              <a:t>Метод пропорций</a:t>
            </a:r>
            <a:r>
              <a:rPr lang="ru-RU" sz="3600" dirty="0"/>
              <a:t> </a:t>
            </a:r>
          </a:p>
        </p:txBody>
      </p:sp>
    </p:spTree>
    <p:extLst>
      <p:ext uri="{BB962C8B-B14F-4D97-AF65-F5344CB8AC3E}">
        <p14:creationId xmlns:p14="http://schemas.microsoft.com/office/powerpoint/2010/main" val="3290359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90011"/>
            <a:ext cx="12192000" cy="6767989"/>
          </a:xfrm>
          <a:prstGeom prst="rect">
            <a:avLst/>
          </a:prstGeom>
        </p:spPr>
      </p:pic>
      <p:sp>
        <p:nvSpPr>
          <p:cNvPr id="2" name="Заголовок 1"/>
          <p:cNvSpPr>
            <a:spLocks noGrp="1"/>
          </p:cNvSpPr>
          <p:nvPr>
            <p:ph type="title"/>
          </p:nvPr>
        </p:nvSpPr>
        <p:spPr>
          <a:xfrm>
            <a:off x="838200" y="365125"/>
            <a:ext cx="10515600" cy="503555"/>
          </a:xfrm>
        </p:spPr>
        <p:txBody>
          <a:bodyPr>
            <a:normAutofit fontScale="90000"/>
          </a:bodyPr>
          <a:lstStyle/>
          <a:p>
            <a:endParaRPr lang="ru-RU" dirty="0"/>
          </a:p>
        </p:txBody>
      </p:sp>
      <p:sp>
        <p:nvSpPr>
          <p:cNvPr id="3" name="Объект 2"/>
          <p:cNvSpPr>
            <a:spLocks noGrp="1"/>
          </p:cNvSpPr>
          <p:nvPr>
            <p:ph idx="1"/>
          </p:nvPr>
        </p:nvSpPr>
        <p:spPr>
          <a:xfrm>
            <a:off x="838200" y="868680"/>
            <a:ext cx="10515600" cy="5308283"/>
          </a:xfrm>
        </p:spPr>
        <p:txBody>
          <a:bodyPr>
            <a:noAutofit/>
          </a:bodyPr>
          <a:lstStyle/>
          <a:p>
            <a:pPr marL="0" indent="0" algn="just">
              <a:buNone/>
            </a:pPr>
            <a:r>
              <a:rPr lang="ru-RU" sz="3600" b="1" dirty="0">
                <a:solidFill>
                  <a:schemeClr val="accent2">
                    <a:lumMod val="75000"/>
                  </a:schemeClr>
                </a:solidFill>
                <a:latin typeface="Bahnschrift Light" panose="020B0502040204020203" pitchFamily="34" charset="0"/>
              </a:rPr>
              <a:t>Ребенок приходит в 1 класс с огромным желанием учиться, узнавать что-то новое. </a:t>
            </a:r>
            <a:endParaRPr lang="ru-RU" sz="3600" b="1" dirty="0" smtClean="0">
              <a:solidFill>
                <a:schemeClr val="accent2">
                  <a:lumMod val="75000"/>
                </a:schemeClr>
              </a:solidFill>
              <a:latin typeface="Bahnschrift Light" panose="020B0502040204020203" pitchFamily="34" charset="0"/>
            </a:endParaRPr>
          </a:p>
          <a:p>
            <a:pPr marL="0" indent="0" algn="just">
              <a:buNone/>
            </a:pPr>
            <a:r>
              <a:rPr lang="ru-RU" sz="3600" b="1" dirty="0" smtClean="0">
                <a:solidFill>
                  <a:schemeClr val="accent2">
                    <a:lumMod val="75000"/>
                  </a:schemeClr>
                </a:solidFill>
                <a:latin typeface="Bahnschrift Light" panose="020B0502040204020203" pitchFamily="34" charset="0"/>
              </a:rPr>
              <a:t>Что </a:t>
            </a:r>
            <a:r>
              <a:rPr lang="ru-RU" sz="3600" b="1" dirty="0">
                <a:solidFill>
                  <a:schemeClr val="accent2">
                    <a:lumMod val="75000"/>
                  </a:schemeClr>
                </a:solidFill>
                <a:latin typeface="Bahnschrift Light" panose="020B0502040204020203" pitchFamily="34" charset="0"/>
              </a:rPr>
              <a:t>же происходит в 7-8 классе, когда он катастрофически теряет интерес к </a:t>
            </a:r>
            <a:r>
              <a:rPr lang="ru-RU" sz="3600" b="1" dirty="0" smtClean="0">
                <a:solidFill>
                  <a:schemeClr val="accent2">
                    <a:lumMod val="75000"/>
                  </a:schemeClr>
                </a:solidFill>
                <a:latin typeface="Bahnschrift Light" panose="020B0502040204020203" pitchFamily="34" charset="0"/>
              </a:rPr>
              <a:t>обучению?</a:t>
            </a:r>
          </a:p>
          <a:p>
            <a:pPr marL="0" indent="0" algn="just">
              <a:buNone/>
            </a:pPr>
            <a:r>
              <a:rPr lang="ru-RU" sz="3600" b="1" dirty="0" smtClean="0">
                <a:solidFill>
                  <a:schemeClr val="accent2">
                    <a:lumMod val="75000"/>
                  </a:schemeClr>
                </a:solidFill>
                <a:latin typeface="Bahnschrift Light" panose="020B0502040204020203" pitchFamily="34" charset="0"/>
              </a:rPr>
              <a:t> </a:t>
            </a:r>
            <a:r>
              <a:rPr lang="ru-RU" sz="3600" b="1" dirty="0">
                <a:solidFill>
                  <a:schemeClr val="accent2">
                    <a:lumMod val="75000"/>
                  </a:schemeClr>
                </a:solidFill>
                <a:latin typeface="Bahnschrift Light" panose="020B0502040204020203" pitchFamily="34" charset="0"/>
              </a:rPr>
              <a:t>Чем старше ребенок, тем ниже мотивация. Ценность обучения для ребенка теряется, и смыслов, которые заставляли бы его учиться, </a:t>
            </a:r>
            <a:r>
              <a:rPr lang="ru-RU" sz="3600" b="1" dirty="0" smtClean="0">
                <a:solidFill>
                  <a:schemeClr val="accent2">
                    <a:lumMod val="75000"/>
                  </a:schemeClr>
                </a:solidFill>
                <a:latin typeface="Bahnschrift Light" panose="020B0502040204020203" pitchFamily="34" charset="0"/>
              </a:rPr>
              <a:t>он не видит до 9 класса, пока не столкнётся с проблемами подготовки к ГИА.</a:t>
            </a:r>
            <a:endParaRPr lang="ru-RU" sz="3600" b="1" dirty="0">
              <a:solidFill>
                <a:schemeClr val="accent2">
                  <a:lumMod val="75000"/>
                </a:schemeClr>
              </a:solidFill>
              <a:latin typeface="Bahnschrift Light" panose="020B0502040204020203" pitchFamily="34" charset="0"/>
            </a:endParaRPr>
          </a:p>
        </p:txBody>
      </p:sp>
    </p:spTree>
    <p:extLst>
      <p:ext uri="{BB962C8B-B14F-4D97-AF65-F5344CB8AC3E}">
        <p14:creationId xmlns:p14="http://schemas.microsoft.com/office/powerpoint/2010/main" val="2148165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pPr algn="ctr"/>
            <a:r>
              <a:rPr lang="ru-RU" b="1" dirty="0" smtClean="0"/>
              <a:t>Математика. </a:t>
            </a:r>
            <a:r>
              <a:rPr lang="ru-RU" b="1" dirty="0" err="1" smtClean="0"/>
              <a:t>Метапредметные</a:t>
            </a:r>
            <a:r>
              <a:rPr lang="ru-RU" b="1" dirty="0" smtClean="0"/>
              <a:t> знания.</a:t>
            </a:r>
            <a:endParaRPr lang="ru-RU" b="1" dirty="0"/>
          </a:p>
        </p:txBody>
      </p:sp>
      <p:sp>
        <p:nvSpPr>
          <p:cNvPr id="3" name="Объект 2"/>
          <p:cNvSpPr>
            <a:spLocks noGrp="1"/>
          </p:cNvSpPr>
          <p:nvPr>
            <p:ph idx="1"/>
          </p:nvPr>
        </p:nvSpPr>
        <p:spPr>
          <a:xfrm>
            <a:off x="838200" y="1485900"/>
            <a:ext cx="10515600" cy="4691063"/>
          </a:xfrm>
        </p:spPr>
        <p:txBody>
          <a:bodyPr>
            <a:normAutofit fontScale="55000" lnSpcReduction="20000"/>
          </a:bodyPr>
          <a:lstStyle/>
          <a:p>
            <a:pPr lvl="0"/>
            <a:r>
              <a:rPr lang="ru-RU" dirty="0"/>
              <a:t>Распознавание вида функции по формуле</a:t>
            </a:r>
            <a:endParaRPr lang="ru-RU" dirty="0" smtClean="0">
              <a:effectLst/>
            </a:endParaRPr>
          </a:p>
          <a:p>
            <a:pPr lvl="0"/>
            <a:r>
              <a:rPr lang="ru-RU" dirty="0"/>
              <a:t> Вычисление значения функции по формуле</a:t>
            </a:r>
            <a:endParaRPr lang="ru-RU" dirty="0" smtClean="0">
              <a:effectLst/>
            </a:endParaRPr>
          </a:p>
          <a:p>
            <a:pPr lvl="0"/>
            <a:r>
              <a:rPr lang="ru-RU" dirty="0"/>
              <a:t> Расчет по формуле значения аргумента, при которой функция принимает заданное значение. </a:t>
            </a:r>
            <a:endParaRPr lang="ru-RU" dirty="0" smtClean="0">
              <a:effectLst/>
            </a:endParaRPr>
          </a:p>
          <a:p>
            <a:pPr lvl="0"/>
            <a:r>
              <a:rPr lang="ru-RU" dirty="0"/>
              <a:t> Выражение из формулы одной величины через другую</a:t>
            </a:r>
            <a:endParaRPr lang="ru-RU" dirty="0" smtClean="0">
              <a:effectLst/>
            </a:endParaRPr>
          </a:p>
          <a:p>
            <a:pPr lvl="0"/>
            <a:r>
              <a:rPr lang="ru-RU" dirty="0"/>
              <a:t> Нахождение области определения функции</a:t>
            </a:r>
            <a:endParaRPr lang="ru-RU" dirty="0" smtClean="0">
              <a:effectLst/>
            </a:endParaRPr>
          </a:p>
          <a:p>
            <a:pPr lvl="0"/>
            <a:r>
              <a:rPr lang="ru-RU" dirty="0"/>
              <a:t> Строить график</a:t>
            </a:r>
            <a:endParaRPr lang="ru-RU" dirty="0" smtClean="0">
              <a:effectLst/>
            </a:endParaRPr>
          </a:p>
          <a:p>
            <a:pPr lvl="0"/>
            <a:r>
              <a:rPr lang="ru-RU" dirty="0"/>
              <a:t> По абсциссе точки графика находить ординату</a:t>
            </a:r>
            <a:endParaRPr lang="ru-RU" dirty="0" smtClean="0">
              <a:effectLst/>
            </a:endParaRPr>
          </a:p>
          <a:p>
            <a:pPr lvl="0"/>
            <a:r>
              <a:rPr lang="ru-RU" dirty="0"/>
              <a:t> По ординате точки графика находить ее абсциссе</a:t>
            </a:r>
            <a:endParaRPr lang="ru-RU" dirty="0" smtClean="0">
              <a:effectLst/>
            </a:endParaRPr>
          </a:p>
          <a:p>
            <a:pPr lvl="0"/>
            <a:r>
              <a:rPr lang="ru-RU" dirty="0"/>
              <a:t> По нескольким графикам, вычерченной в одной общей системе координат, находить координаты точек пересечения графиков</a:t>
            </a:r>
            <a:endParaRPr lang="ru-RU" dirty="0" smtClean="0">
              <a:effectLst/>
            </a:endParaRPr>
          </a:p>
          <a:p>
            <a:pPr lvl="0"/>
            <a:r>
              <a:rPr lang="ru-RU" dirty="0"/>
              <a:t>Определять интервалы, где функция возрастает и убывает</a:t>
            </a:r>
          </a:p>
          <a:p>
            <a:pPr lvl="0"/>
            <a:r>
              <a:rPr lang="ru-RU" dirty="0"/>
              <a:t>Указывать области «</a:t>
            </a:r>
            <a:r>
              <a:rPr lang="ru-RU" dirty="0" err="1"/>
              <a:t>знакопостоянства</a:t>
            </a:r>
            <a:r>
              <a:rPr lang="ru-RU" dirty="0"/>
              <a:t>» функции</a:t>
            </a:r>
            <a:endParaRPr lang="ru-RU" dirty="0" smtClean="0">
              <a:effectLst/>
            </a:endParaRPr>
          </a:p>
          <a:p>
            <a:pPr lvl="0"/>
            <a:r>
              <a:rPr lang="ru-RU" dirty="0"/>
              <a:t>Находить наибольшее и наименьшее значения функции и абсциссы точек, в которых эти  значения достигнуты</a:t>
            </a:r>
            <a:endParaRPr lang="ru-RU" dirty="0" smtClean="0">
              <a:effectLst/>
            </a:endParaRPr>
          </a:p>
          <a:p>
            <a:pPr lvl="0"/>
            <a:r>
              <a:rPr lang="ru-RU" dirty="0"/>
              <a:t>Определять по формуле, принадлежит ли точка с заданными координатами графику представленной функции</a:t>
            </a:r>
            <a:r>
              <a:rPr lang="ru-RU" dirty="0" smtClean="0"/>
              <a:t>.</a:t>
            </a:r>
          </a:p>
          <a:p>
            <a:pPr lvl="0"/>
            <a:r>
              <a:rPr lang="ru-RU" dirty="0" smtClean="0">
                <a:effectLst/>
              </a:rPr>
              <a:t>Находить площадь фигуры по графику физического процесса.</a:t>
            </a:r>
          </a:p>
          <a:p>
            <a:endParaRPr lang="ru-RU" dirty="0"/>
          </a:p>
        </p:txBody>
      </p:sp>
    </p:spTree>
    <p:extLst>
      <p:ext uri="{BB962C8B-B14F-4D97-AF65-F5344CB8AC3E}">
        <p14:creationId xmlns:p14="http://schemas.microsoft.com/office/powerpoint/2010/main" val="2283381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p:txBody>
          <a:bodyPr/>
          <a:lstStyle/>
          <a:p>
            <a:r>
              <a:rPr lang="ru-RU" b="1" dirty="0" smtClean="0"/>
              <a:t>Математика. </a:t>
            </a:r>
            <a:r>
              <a:rPr lang="ru-RU" b="1" dirty="0" err="1" smtClean="0"/>
              <a:t>Метапредметные</a:t>
            </a:r>
            <a:r>
              <a:rPr lang="ru-RU" b="1" dirty="0" smtClean="0"/>
              <a:t> знания.</a:t>
            </a:r>
            <a:endParaRPr lang="ru-RU" dirty="0"/>
          </a:p>
        </p:txBody>
      </p:sp>
      <p:sp>
        <p:nvSpPr>
          <p:cNvPr id="3" name="Объект 2"/>
          <p:cNvSpPr>
            <a:spLocks noGrp="1"/>
          </p:cNvSpPr>
          <p:nvPr>
            <p:ph idx="1"/>
          </p:nvPr>
        </p:nvSpPr>
        <p:spPr/>
        <p:txBody>
          <a:bodyPr/>
          <a:lstStyle/>
          <a:p>
            <a:pPr marL="0" indent="0">
              <a:buNone/>
            </a:pPr>
            <a:r>
              <a:rPr lang="ru-RU" sz="4000" b="1" dirty="0" smtClean="0"/>
              <a:t>Вывод</a:t>
            </a:r>
            <a:r>
              <a:rPr lang="ru-RU" sz="4000" b="1" dirty="0"/>
              <a:t>: существует большое разнообразие направлений реализации </a:t>
            </a:r>
            <a:r>
              <a:rPr lang="ru-RU" sz="4000" b="1" dirty="0" err="1"/>
              <a:t>межпредметных</a:t>
            </a:r>
            <a:r>
              <a:rPr lang="ru-RU" sz="4000" b="1" dirty="0"/>
              <a:t> связей математики с физикой.  Их использование учителем на уроке является несомненным достоинством  и способствует более полной реализации целей изучения физики в школе.</a:t>
            </a:r>
            <a:r>
              <a:rPr lang="ru-RU" sz="4000" b="1" i="1" dirty="0"/>
              <a:t> </a:t>
            </a:r>
            <a:endParaRPr lang="ru-RU" sz="4000" dirty="0"/>
          </a:p>
          <a:p>
            <a:endParaRPr lang="ru-RU" dirty="0"/>
          </a:p>
        </p:txBody>
      </p:sp>
    </p:spTree>
    <p:extLst>
      <p:ext uri="{BB962C8B-B14F-4D97-AF65-F5344CB8AC3E}">
        <p14:creationId xmlns:p14="http://schemas.microsoft.com/office/powerpoint/2010/main" val="3077229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8200" y="365126"/>
            <a:ext cx="10515600" cy="779462"/>
          </a:xfrm>
        </p:spPr>
        <p:txBody>
          <a:bodyPr/>
          <a:lstStyle/>
          <a:p>
            <a:pPr algn="ctr"/>
            <a:r>
              <a:rPr lang="ru-RU" b="1" dirty="0" smtClean="0">
                <a:solidFill>
                  <a:srgbClr val="7030A0"/>
                </a:solidFill>
              </a:rPr>
              <a:t>Биология.</a:t>
            </a:r>
            <a:endParaRPr lang="ru-RU" b="1" dirty="0">
              <a:solidFill>
                <a:srgbClr val="7030A0"/>
              </a:solidFill>
            </a:endParaRPr>
          </a:p>
        </p:txBody>
      </p:sp>
      <p:sp>
        <p:nvSpPr>
          <p:cNvPr id="3" name="Объект 2"/>
          <p:cNvSpPr>
            <a:spLocks noGrp="1"/>
          </p:cNvSpPr>
          <p:nvPr>
            <p:ph idx="1"/>
          </p:nvPr>
        </p:nvSpPr>
        <p:spPr>
          <a:xfrm>
            <a:off x="182880" y="1144588"/>
            <a:ext cx="11681460" cy="5032375"/>
          </a:xfrm>
        </p:spPr>
        <p:txBody>
          <a:bodyPr>
            <a:noAutofit/>
          </a:bodyPr>
          <a:lstStyle/>
          <a:p>
            <a:pPr marL="0" indent="0">
              <a:buNone/>
            </a:pPr>
            <a:r>
              <a:rPr lang="ru-RU" sz="3200" dirty="0"/>
              <a:t>Связь физики и биологии имеет три аспекта:</a:t>
            </a:r>
          </a:p>
          <a:p>
            <a:pPr lvl="0"/>
            <a:r>
              <a:rPr lang="ru-RU" sz="3200" dirty="0"/>
              <a:t>Физика в живых </a:t>
            </a:r>
            <a:r>
              <a:rPr lang="ru-RU" sz="3200" dirty="0" smtClean="0"/>
              <a:t>организмах.</a:t>
            </a:r>
          </a:p>
          <a:p>
            <a:pPr lvl="0"/>
            <a:r>
              <a:rPr lang="ru-RU" sz="3200" dirty="0" smtClean="0"/>
              <a:t>Бионика.</a:t>
            </a:r>
          </a:p>
          <a:p>
            <a:pPr lvl="0"/>
            <a:r>
              <a:rPr lang="ru-RU" sz="3200" dirty="0" smtClean="0"/>
              <a:t>Экология.</a:t>
            </a:r>
          </a:p>
          <a:p>
            <a:pPr marL="0" lvl="0" indent="0">
              <a:buNone/>
            </a:pPr>
            <a:r>
              <a:rPr lang="ru-RU" sz="3200" dirty="0" smtClean="0"/>
              <a:t>При </a:t>
            </a:r>
            <a:r>
              <a:rPr lang="ru-RU" sz="3200" dirty="0"/>
              <a:t>изучении биологических дисциплин (ботаники и зоологии) учащиеся используют такие физические понятия, как количество теплоты, температура, свет, влажность и др., знакомятся с проявлением свойств газов, жидкостей и твердых тел, получают первоначальные умения пользоваться весами, микроскопом и некоторыми другими приборами,  инструментами.</a:t>
            </a:r>
          </a:p>
        </p:txBody>
      </p:sp>
    </p:spTree>
    <p:extLst>
      <p:ext uri="{BB962C8B-B14F-4D97-AF65-F5344CB8AC3E}">
        <p14:creationId xmlns:p14="http://schemas.microsoft.com/office/powerpoint/2010/main" val="3211906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8200" y="365126"/>
            <a:ext cx="10515600" cy="779462"/>
          </a:xfrm>
        </p:spPr>
        <p:txBody>
          <a:bodyPr/>
          <a:lstStyle/>
          <a:p>
            <a:pPr algn="ctr"/>
            <a:r>
              <a:rPr lang="ru-RU" b="1" dirty="0" smtClean="0">
                <a:solidFill>
                  <a:srgbClr val="7030A0"/>
                </a:solidFill>
              </a:rPr>
              <a:t>Химия</a:t>
            </a:r>
            <a:endParaRPr lang="ru-RU" b="1" dirty="0">
              <a:solidFill>
                <a:srgbClr val="7030A0"/>
              </a:solidFill>
            </a:endParaRPr>
          </a:p>
        </p:txBody>
      </p:sp>
      <p:sp>
        <p:nvSpPr>
          <p:cNvPr id="3" name="Объект 2"/>
          <p:cNvSpPr>
            <a:spLocks noGrp="1"/>
          </p:cNvSpPr>
          <p:nvPr>
            <p:ph idx="1"/>
          </p:nvPr>
        </p:nvSpPr>
        <p:spPr>
          <a:xfrm>
            <a:off x="838200" y="1348740"/>
            <a:ext cx="10515600" cy="4828223"/>
          </a:xfrm>
        </p:spPr>
        <p:txBody>
          <a:bodyPr/>
          <a:lstStyle/>
          <a:p>
            <a:r>
              <a:rPr lang="ru-RU" sz="3200" dirty="0"/>
              <a:t>Важнейшие теоретические </a:t>
            </a:r>
            <a:r>
              <a:rPr lang="ru-RU" sz="3200" dirty="0" err="1"/>
              <a:t>межпредметные</a:t>
            </a:r>
            <a:r>
              <a:rPr lang="ru-RU" sz="3200" dirty="0"/>
              <a:t> связи физики и химии обусловлены изучением одних и тех же теорий: </a:t>
            </a:r>
            <a:r>
              <a:rPr lang="ru-RU" sz="3200" dirty="0" err="1"/>
              <a:t>молекулярно</a:t>
            </a:r>
            <a:r>
              <a:rPr lang="ru-RU" sz="3200" dirty="0"/>
              <a:t> – кинетической и электронной, теории строения атома и др.</a:t>
            </a:r>
          </a:p>
          <a:p>
            <a:r>
              <a:rPr lang="ru-RU" sz="3200" dirty="0"/>
              <a:t>Физика и химия изучают много общих понятий: атом, электрон, молекула, электролитическая диссоциация, масса, количество вещества.</a:t>
            </a:r>
          </a:p>
          <a:p>
            <a:r>
              <a:rPr lang="ru-RU" sz="3200" dirty="0"/>
              <a:t>Важное значение для развития понятий об атоме и молекуле имеет введение химических формул, изучение химических свойств веществ и химических реакций.</a:t>
            </a:r>
          </a:p>
          <a:p>
            <a:endParaRPr lang="ru-RU" dirty="0"/>
          </a:p>
        </p:txBody>
      </p:sp>
    </p:spTree>
    <p:extLst>
      <p:ext uri="{BB962C8B-B14F-4D97-AF65-F5344CB8AC3E}">
        <p14:creationId xmlns:p14="http://schemas.microsoft.com/office/powerpoint/2010/main" val="4212940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8200" y="365125"/>
            <a:ext cx="10515600" cy="983615"/>
          </a:xfrm>
        </p:spPr>
        <p:txBody>
          <a:bodyPr>
            <a:normAutofit/>
          </a:bodyPr>
          <a:lstStyle/>
          <a:p>
            <a:pPr lvl="0" algn="ctr"/>
            <a:r>
              <a:rPr lang="ru-RU" b="1" i="1" u="sng" dirty="0" smtClean="0">
                <a:solidFill>
                  <a:srgbClr val="7030A0"/>
                </a:solidFill>
              </a:rPr>
              <a:t>История</a:t>
            </a:r>
            <a:endParaRPr lang="ru-RU" b="1" dirty="0">
              <a:solidFill>
                <a:srgbClr val="7030A0"/>
              </a:solidFill>
            </a:endParaRPr>
          </a:p>
        </p:txBody>
      </p:sp>
      <p:sp>
        <p:nvSpPr>
          <p:cNvPr id="3" name="Объект 2"/>
          <p:cNvSpPr>
            <a:spLocks noGrp="1"/>
          </p:cNvSpPr>
          <p:nvPr>
            <p:ph idx="1"/>
          </p:nvPr>
        </p:nvSpPr>
        <p:spPr/>
        <p:txBody>
          <a:bodyPr/>
          <a:lstStyle/>
          <a:p>
            <a:r>
              <a:rPr lang="ru-RU" sz="3600" dirty="0" smtClean="0"/>
              <a:t>Физика как наука, развивалась в конкретных исторических общественных условиях, которые отображены в гуманитарных науках. Изучение физики с ссылкой на исторические обстоятельства улучшает восприятие учебного материала. </a:t>
            </a:r>
          </a:p>
          <a:p>
            <a:r>
              <a:rPr lang="ru-RU" sz="3600" dirty="0"/>
              <a:t>Позитивные результаты дает также использование физических задач с историческим содержанием, исторических картин, фотографий и т.п.</a:t>
            </a:r>
          </a:p>
          <a:p>
            <a:pPr marL="0" indent="0">
              <a:buNone/>
            </a:pPr>
            <a:endParaRPr lang="ru-RU" dirty="0"/>
          </a:p>
        </p:txBody>
      </p:sp>
    </p:spTree>
    <p:extLst>
      <p:ext uri="{BB962C8B-B14F-4D97-AF65-F5344CB8AC3E}">
        <p14:creationId xmlns:p14="http://schemas.microsoft.com/office/powerpoint/2010/main" val="8446267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p:txBody>
          <a:bodyPr/>
          <a:lstStyle/>
          <a:p>
            <a:pPr algn="ctr"/>
            <a:r>
              <a:rPr lang="ru-RU" b="1" i="1" u="sng" dirty="0">
                <a:solidFill>
                  <a:srgbClr val="7030A0"/>
                </a:solidFill>
              </a:rPr>
              <a:t>География</a:t>
            </a:r>
            <a:endParaRPr lang="ru-RU" b="1" dirty="0">
              <a:solidFill>
                <a:srgbClr val="7030A0"/>
              </a:solidFill>
            </a:endParaRPr>
          </a:p>
        </p:txBody>
      </p:sp>
      <p:sp>
        <p:nvSpPr>
          <p:cNvPr id="3" name="Объект 2"/>
          <p:cNvSpPr>
            <a:spLocks noGrp="1"/>
          </p:cNvSpPr>
          <p:nvPr>
            <p:ph idx="1"/>
          </p:nvPr>
        </p:nvSpPr>
        <p:spPr/>
        <p:txBody>
          <a:bodyPr>
            <a:normAutofit fontScale="92500" lnSpcReduction="20000"/>
          </a:bodyPr>
          <a:lstStyle/>
          <a:p>
            <a:pPr marL="0" indent="0" fontAlgn="t">
              <a:buNone/>
            </a:pPr>
            <a:r>
              <a:rPr lang="ru-RU" dirty="0"/>
              <a:t>Ряд заданий по физике связан с такими элементами содержания предмета «география»:</a:t>
            </a:r>
          </a:p>
          <a:p>
            <a:pPr fontAlgn="t"/>
            <a:r>
              <a:rPr lang="ru-RU" dirty="0"/>
              <a:t>A) Земля как планета, современный облик планеты Земля. Форма, размеры, движение Земли.</a:t>
            </a:r>
          </a:p>
          <a:p>
            <a:pPr fontAlgn="t"/>
            <a:r>
              <a:rPr lang="ru-RU" dirty="0"/>
              <a:t>Б) Соотношение суши и океана на Земле; Земная кора и литосфера. Состав и строение. Рельеф земной поверхности. Тектоника литосферных плит.</a:t>
            </a:r>
          </a:p>
          <a:p>
            <a:pPr fontAlgn="t"/>
            <a:r>
              <a:rPr lang="ru-RU" dirty="0"/>
              <a:t>B) Атмосфера. Состав, строение, циркуляция. Распределение тепла и влаги на Земле. Погода и климат.</a:t>
            </a:r>
          </a:p>
          <a:p>
            <a:pPr marL="0" indent="0">
              <a:buNone/>
            </a:pPr>
            <a:r>
              <a:rPr lang="ru-RU" dirty="0"/>
              <a:t>Использование </a:t>
            </a:r>
            <a:r>
              <a:rPr lang="ru-RU" dirty="0" err="1"/>
              <a:t>межпредметных</a:t>
            </a:r>
            <a:r>
              <a:rPr lang="ru-RU" dirty="0"/>
              <a:t> связей при системной подготовке к сдаче ОГЭ и ЕГЭ по географии и физике невозможно без отбора учебного материала, который включает анализ содержания курса географии, анализ и отбор содержания курса физики</a:t>
            </a:r>
          </a:p>
        </p:txBody>
      </p:sp>
    </p:spTree>
    <p:extLst>
      <p:ext uri="{BB962C8B-B14F-4D97-AF65-F5344CB8AC3E}">
        <p14:creationId xmlns:p14="http://schemas.microsoft.com/office/powerpoint/2010/main" val="16110273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p:txBody>
          <a:bodyPr/>
          <a:lstStyle/>
          <a:p>
            <a:pPr algn="ctr"/>
            <a:r>
              <a:rPr lang="ru-RU" b="1" i="1" u="sng" dirty="0">
                <a:solidFill>
                  <a:srgbClr val="7030A0"/>
                </a:solidFill>
              </a:rPr>
              <a:t>Литература и русский язык</a:t>
            </a:r>
            <a:endParaRPr lang="ru-RU" b="1" dirty="0">
              <a:solidFill>
                <a:srgbClr val="7030A0"/>
              </a:solidFill>
            </a:endParaRPr>
          </a:p>
        </p:txBody>
      </p:sp>
      <p:sp>
        <p:nvSpPr>
          <p:cNvPr id="3" name="Объект 2"/>
          <p:cNvSpPr>
            <a:spLocks noGrp="1"/>
          </p:cNvSpPr>
          <p:nvPr>
            <p:ph idx="1"/>
          </p:nvPr>
        </p:nvSpPr>
        <p:spPr>
          <a:xfrm>
            <a:off x="838200" y="1417320"/>
            <a:ext cx="10515600" cy="5234940"/>
          </a:xfrm>
        </p:spPr>
        <p:txBody>
          <a:bodyPr>
            <a:normAutofit lnSpcReduction="10000"/>
          </a:bodyPr>
          <a:lstStyle/>
          <a:p>
            <a:pPr marL="0" indent="0">
              <a:buNone/>
            </a:pPr>
            <a:r>
              <a:rPr lang="ru-RU" dirty="0"/>
              <a:t>Особый вид заданий в ОГЭ по физике– это задания на основе физического текста. </a:t>
            </a:r>
            <a:r>
              <a:rPr lang="ru-RU" dirty="0" smtClean="0"/>
              <a:t>Умение работать с текстом задачи на ОГЭ и ЕГЭ является важным фактором успешности выполнения данных заданий.</a:t>
            </a:r>
          </a:p>
          <a:p>
            <a:pPr marL="0" indent="0">
              <a:buNone/>
            </a:pPr>
            <a:r>
              <a:rPr lang="ru-RU" dirty="0" smtClean="0"/>
              <a:t>Для успешного прохождения ГИА по физике необходимо:</a:t>
            </a:r>
          </a:p>
          <a:p>
            <a:pPr>
              <a:buFont typeface="Wingdings" panose="05000000000000000000" pitchFamily="2" charset="2"/>
              <a:buChar char="q"/>
            </a:pPr>
            <a:r>
              <a:rPr lang="ru-RU" dirty="0" smtClean="0"/>
              <a:t>умение </a:t>
            </a:r>
            <a:r>
              <a:rPr lang="ru-RU" dirty="0"/>
              <a:t>анализировать текст, выделять </a:t>
            </a:r>
            <a:r>
              <a:rPr lang="ru-RU" dirty="0" smtClean="0"/>
              <a:t>главное</a:t>
            </a:r>
          </a:p>
          <a:p>
            <a:pPr>
              <a:buFont typeface="Wingdings" panose="05000000000000000000" pitchFamily="2" charset="2"/>
              <a:buChar char="q"/>
            </a:pPr>
            <a:r>
              <a:rPr lang="ru-RU" u="sng" dirty="0" smtClean="0"/>
              <a:t>умение внимательно </a:t>
            </a:r>
            <a:r>
              <a:rPr lang="ru-RU" u="sng" dirty="0"/>
              <a:t>читать, находить в тексте необходимую информацию, грамотно формулировать ответы на поставленные </a:t>
            </a:r>
            <a:r>
              <a:rPr lang="ru-RU" u="sng" dirty="0" smtClean="0"/>
              <a:t>вопросы</a:t>
            </a:r>
          </a:p>
          <a:p>
            <a:pPr>
              <a:buFont typeface="Wingdings" panose="05000000000000000000" pitchFamily="2" charset="2"/>
              <a:buChar char="q"/>
            </a:pPr>
            <a:r>
              <a:rPr lang="ru-RU" dirty="0" smtClean="0"/>
              <a:t>умение выстраивать </a:t>
            </a:r>
            <a:r>
              <a:rPr lang="ru-RU" dirty="0"/>
              <a:t>логически верные обоснования выбранного </a:t>
            </a:r>
            <a:r>
              <a:rPr lang="ru-RU" dirty="0" smtClean="0"/>
              <a:t>решения</a:t>
            </a:r>
          </a:p>
          <a:p>
            <a:pPr>
              <a:buFont typeface="Wingdings" panose="05000000000000000000" pitchFamily="2" charset="2"/>
              <a:buChar char="q"/>
            </a:pPr>
            <a:r>
              <a:rPr lang="ru-RU" dirty="0"/>
              <a:t>формирование грамотной устной речи</a:t>
            </a:r>
          </a:p>
        </p:txBody>
      </p:sp>
    </p:spTree>
    <p:extLst>
      <p:ext uri="{BB962C8B-B14F-4D97-AF65-F5344CB8AC3E}">
        <p14:creationId xmlns:p14="http://schemas.microsoft.com/office/powerpoint/2010/main" val="2877534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8200" y="365126"/>
            <a:ext cx="10515600" cy="779462"/>
          </a:xfrm>
        </p:spPr>
        <p:txBody>
          <a:bodyPr/>
          <a:lstStyle/>
          <a:p>
            <a:pPr lvl="0" algn="ctr"/>
            <a:r>
              <a:rPr lang="ru-RU" b="1" i="1" u="sng" dirty="0">
                <a:solidFill>
                  <a:srgbClr val="7030A0"/>
                </a:solidFill>
              </a:rPr>
              <a:t>Астрономия</a:t>
            </a:r>
            <a:r>
              <a:rPr lang="ru-RU" b="1" i="1" u="sng" dirty="0" smtClean="0">
                <a:solidFill>
                  <a:srgbClr val="7030A0"/>
                </a:solidFill>
              </a:rPr>
              <a:t>.</a:t>
            </a:r>
            <a:endParaRPr lang="ru-RU" b="1" dirty="0">
              <a:solidFill>
                <a:srgbClr val="7030A0"/>
              </a:solidFill>
            </a:endParaRPr>
          </a:p>
        </p:txBody>
      </p:sp>
      <p:sp>
        <p:nvSpPr>
          <p:cNvPr id="3" name="Объект 2"/>
          <p:cNvSpPr>
            <a:spLocks noGrp="1"/>
          </p:cNvSpPr>
          <p:nvPr>
            <p:ph idx="1"/>
          </p:nvPr>
        </p:nvSpPr>
        <p:spPr>
          <a:xfrm>
            <a:off x="838200" y="1325880"/>
            <a:ext cx="10515600" cy="4851083"/>
          </a:xfrm>
        </p:spPr>
        <p:txBody>
          <a:bodyPr/>
          <a:lstStyle/>
          <a:p>
            <a:r>
              <a:rPr lang="ru-RU" dirty="0"/>
              <a:t>Р. Фейнман писал: «Астрономия старше физики. Фактически физика и возникла из неё, когда астрономия заметила поразительную простоту движения звёзд и планет, объяснение этой простоты и стало началом физики. Но самым выдающимся открытием астрономии было открытие того, что звёзды состоят из таких же атомов, что и </a:t>
            </a:r>
            <a:r>
              <a:rPr lang="ru-RU" dirty="0" smtClean="0"/>
              <a:t>Земля. Так </a:t>
            </a:r>
            <a:r>
              <a:rPr lang="ru-RU" dirty="0"/>
              <a:t>физика помогает астрономии. Распределение вещества внутри Солнца мы знаем куда лучше, чем его распределения внутри Земли, недра звёзд известны нам гораздо лучше, чем это можно было бы ожидать, ибо мы умеем рассчитывать, что произойдёт с атомами звёзд при многих обстоятельствах».</a:t>
            </a:r>
          </a:p>
          <a:p>
            <a:endParaRPr lang="ru-RU" dirty="0"/>
          </a:p>
        </p:txBody>
      </p:sp>
    </p:spTree>
    <p:extLst>
      <p:ext uri="{BB962C8B-B14F-4D97-AF65-F5344CB8AC3E}">
        <p14:creationId xmlns:p14="http://schemas.microsoft.com/office/powerpoint/2010/main" val="38956980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8200" y="365126"/>
            <a:ext cx="10515600" cy="779462"/>
          </a:xfrm>
        </p:spPr>
        <p:txBody>
          <a:bodyPr/>
          <a:lstStyle/>
          <a:p>
            <a:pPr lvl="0" algn="ctr"/>
            <a:r>
              <a:rPr lang="ru-RU" b="1" i="1" u="sng" dirty="0" smtClean="0">
                <a:solidFill>
                  <a:srgbClr val="7030A0"/>
                </a:solidFill>
              </a:rPr>
              <a:t>Музыка</a:t>
            </a:r>
            <a:endParaRPr lang="ru-RU" b="1" dirty="0">
              <a:solidFill>
                <a:srgbClr val="7030A0"/>
              </a:solidFill>
            </a:endParaRPr>
          </a:p>
        </p:txBody>
      </p:sp>
      <p:sp>
        <p:nvSpPr>
          <p:cNvPr id="3" name="Объект 2"/>
          <p:cNvSpPr>
            <a:spLocks noGrp="1"/>
          </p:cNvSpPr>
          <p:nvPr>
            <p:ph idx="1"/>
          </p:nvPr>
        </p:nvSpPr>
        <p:spPr>
          <a:xfrm>
            <a:off x="838200" y="1144588"/>
            <a:ext cx="10515600" cy="5032375"/>
          </a:xfrm>
        </p:spPr>
        <p:txBody>
          <a:bodyPr>
            <a:normAutofit/>
          </a:bodyPr>
          <a:lstStyle/>
          <a:p>
            <a:r>
              <a:rPr lang="ru-RU" sz="3600" dirty="0"/>
              <a:t>С музыкой каждый человек знаком с раннего детства и встречается с ней постоянно в повседневной жизни. Следовательно, этим можно воспользоваться при изучении физики в средней школе.</a:t>
            </a:r>
          </a:p>
          <a:p>
            <a:r>
              <a:rPr lang="ru-RU" sz="3600" u="sng" dirty="0"/>
              <a:t>С точки зрения физики, </a:t>
            </a:r>
            <a:r>
              <a:rPr lang="ru-RU" sz="3600" u="sng" dirty="0" smtClean="0"/>
              <a:t>музыка - это </a:t>
            </a:r>
            <a:r>
              <a:rPr lang="ru-RU" sz="3600" u="sng" dirty="0"/>
              <a:t>звуковые колебания, описываемые дифференциальными уравнениями</a:t>
            </a:r>
            <a:r>
              <a:rPr lang="ru-RU" sz="3600" dirty="0"/>
              <a:t>. </a:t>
            </a:r>
          </a:p>
        </p:txBody>
      </p:sp>
    </p:spTree>
    <p:extLst>
      <p:ext uri="{BB962C8B-B14F-4D97-AF65-F5344CB8AC3E}">
        <p14:creationId xmlns:p14="http://schemas.microsoft.com/office/powerpoint/2010/main" val="31590913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8200" y="365126"/>
            <a:ext cx="10515600" cy="779462"/>
          </a:xfrm>
        </p:spPr>
        <p:txBody>
          <a:bodyPr/>
          <a:lstStyle/>
          <a:p>
            <a:pPr lvl="0" algn="ctr"/>
            <a:r>
              <a:rPr lang="ru-RU" b="1" i="1" u="sng" dirty="0" smtClean="0">
                <a:solidFill>
                  <a:srgbClr val="7030A0"/>
                </a:solidFill>
              </a:rPr>
              <a:t>Технология</a:t>
            </a:r>
            <a:endParaRPr lang="ru-RU" b="1" dirty="0">
              <a:solidFill>
                <a:srgbClr val="7030A0"/>
              </a:solidFill>
            </a:endParaRPr>
          </a:p>
        </p:txBody>
      </p:sp>
      <p:sp>
        <p:nvSpPr>
          <p:cNvPr id="3" name="Объект 2"/>
          <p:cNvSpPr>
            <a:spLocks noGrp="1"/>
          </p:cNvSpPr>
          <p:nvPr>
            <p:ph idx="1"/>
          </p:nvPr>
        </p:nvSpPr>
        <p:spPr>
          <a:xfrm>
            <a:off x="838200" y="1144588"/>
            <a:ext cx="10515600" cy="5032375"/>
          </a:xfrm>
        </p:spPr>
        <p:txBody>
          <a:bodyPr/>
          <a:lstStyle/>
          <a:p>
            <a:r>
              <a:rPr lang="ru-RU" dirty="0"/>
              <a:t>Лучший способ познать тот или иной закон физики, усвоить понятие - </a:t>
            </a:r>
            <a:r>
              <a:rPr lang="ru-RU" b="1" dirty="0"/>
              <a:t>провести </a:t>
            </a:r>
            <a:r>
              <a:rPr lang="ru-RU" b="1" dirty="0" smtClean="0"/>
              <a:t>опыт. </a:t>
            </a:r>
          </a:p>
          <a:p>
            <a:r>
              <a:rPr lang="ru-RU" dirty="0"/>
              <a:t>Для решения некоторых физических задач прикладного характера необходимы знания и навыки учеников, которые приобретаются либо путём самостоятельных упражнений и опытов, либо, чаще всего, в </a:t>
            </a:r>
            <a:r>
              <a:rPr lang="ru-RU" u="sng" dirty="0"/>
              <a:t>процессе специального обучения на </a:t>
            </a:r>
            <a:r>
              <a:rPr lang="ru-RU" u="sng" dirty="0" smtClean="0"/>
              <a:t>уроках технологии.</a:t>
            </a:r>
          </a:p>
          <a:p>
            <a:r>
              <a:rPr lang="ru-RU" dirty="0"/>
              <a:t>При дальнейшем обучении эти знания углубляются и расширяются в специальных высших </a:t>
            </a:r>
            <a:r>
              <a:rPr lang="ru-RU" dirty="0" smtClean="0"/>
              <a:t>учебных и других  </a:t>
            </a:r>
            <a:r>
              <a:rPr lang="ru-RU" dirty="0"/>
              <a:t>заведениях, сформировываются в научно-технические знания по той или иной </a:t>
            </a:r>
            <a:r>
              <a:rPr lang="ru-RU" dirty="0" smtClean="0"/>
              <a:t>специальности.</a:t>
            </a:r>
            <a:endParaRPr lang="ru-RU" b="1" u="sng" dirty="0"/>
          </a:p>
        </p:txBody>
      </p:sp>
    </p:spTree>
    <p:extLst>
      <p:ext uri="{BB962C8B-B14F-4D97-AF65-F5344CB8AC3E}">
        <p14:creationId xmlns:p14="http://schemas.microsoft.com/office/powerpoint/2010/main" val="2804561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0" y="0"/>
            <a:ext cx="12192000" cy="6858001"/>
          </a:xfrm>
          <a:prstGeom prst="rect">
            <a:avLst/>
          </a:prstGeom>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pPr algn="just"/>
            <a:r>
              <a:rPr lang="ru-RU" sz="3600" b="1" dirty="0" smtClean="0">
                <a:solidFill>
                  <a:schemeClr val="accent2">
                    <a:lumMod val="75000"/>
                  </a:schemeClr>
                </a:solidFill>
              </a:rPr>
              <a:t>Современное общество ставит перед учителем основную задачу –  научить ребенка учиться. </a:t>
            </a:r>
          </a:p>
          <a:p>
            <a:pPr algn="just"/>
            <a:r>
              <a:rPr lang="ru-RU" sz="3600" b="1" dirty="0" smtClean="0">
                <a:solidFill>
                  <a:schemeClr val="accent2">
                    <a:lumMod val="75000"/>
                  </a:schemeClr>
                </a:solidFill>
              </a:rPr>
              <a:t>Научить так, чтобы он захотел учиться сам, потому что человек находится в условиях постоянной потребности в обучении на протяжении всей своей жизни.</a:t>
            </a:r>
          </a:p>
          <a:p>
            <a:pPr algn="just"/>
            <a:r>
              <a:rPr lang="ru-RU" sz="3600" b="1" dirty="0"/>
              <a:t>ФГОС определил </a:t>
            </a:r>
            <a:r>
              <a:rPr lang="ru-RU" sz="3600" b="1" dirty="0" err="1"/>
              <a:t>метапредметный</a:t>
            </a:r>
            <a:r>
              <a:rPr lang="ru-RU" sz="3600" b="1" dirty="0"/>
              <a:t> подход как одно из приоритетных направлений развития образования. </a:t>
            </a:r>
            <a:endParaRPr lang="ru-RU" sz="3600" b="1" dirty="0">
              <a:solidFill>
                <a:schemeClr val="accent2">
                  <a:lumMod val="75000"/>
                </a:schemeClr>
              </a:solidFill>
            </a:endParaRPr>
          </a:p>
        </p:txBody>
      </p:sp>
    </p:spTree>
    <p:extLst>
      <p:ext uri="{BB962C8B-B14F-4D97-AF65-F5344CB8AC3E}">
        <p14:creationId xmlns:p14="http://schemas.microsoft.com/office/powerpoint/2010/main" val="3757046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0" y="0"/>
            <a:ext cx="12193057" cy="6858594"/>
          </a:xfrm>
          <a:prstGeom prst="rect">
            <a:avLst/>
          </a:prstGeom>
        </p:spPr>
      </p:pic>
      <p:sp>
        <p:nvSpPr>
          <p:cNvPr id="2" name="Заголовок 1"/>
          <p:cNvSpPr>
            <a:spLocks noGrp="1"/>
          </p:cNvSpPr>
          <p:nvPr>
            <p:ph type="title"/>
          </p:nvPr>
        </p:nvSpPr>
        <p:spPr>
          <a:xfrm>
            <a:off x="838200" y="365126"/>
            <a:ext cx="10515600" cy="779462"/>
          </a:xfrm>
        </p:spPr>
        <p:txBody>
          <a:bodyPr/>
          <a:lstStyle/>
          <a:p>
            <a:pPr algn="ctr"/>
            <a:r>
              <a:rPr lang="ru-RU" b="1" i="1" u="sng" dirty="0" smtClean="0">
                <a:solidFill>
                  <a:srgbClr val="7030A0"/>
                </a:solidFill>
              </a:rPr>
              <a:t>Технология</a:t>
            </a:r>
            <a:endParaRPr lang="ru-RU" dirty="0"/>
          </a:p>
        </p:txBody>
      </p:sp>
      <p:sp>
        <p:nvSpPr>
          <p:cNvPr id="3" name="Объект 2"/>
          <p:cNvSpPr>
            <a:spLocks noGrp="1"/>
          </p:cNvSpPr>
          <p:nvPr>
            <p:ph idx="1"/>
          </p:nvPr>
        </p:nvSpPr>
        <p:spPr>
          <a:xfrm>
            <a:off x="838200" y="1509712"/>
            <a:ext cx="11094720" cy="5348287"/>
          </a:xfrm>
        </p:spPr>
        <p:txBody>
          <a:bodyPr>
            <a:normAutofit/>
          </a:bodyPr>
          <a:lstStyle/>
          <a:p>
            <a:r>
              <a:rPr lang="ru-RU" dirty="0"/>
              <a:t>Умение работать с различными инструментами, повышение уровня знаний и практических умений в прикладном их применении помогает ученикам </a:t>
            </a:r>
            <a:r>
              <a:rPr lang="ru-RU" b="1" dirty="0"/>
              <a:t>качественно проводить физический эксперимент</a:t>
            </a:r>
            <a:r>
              <a:rPr lang="ru-RU" dirty="0"/>
              <a:t>, так как снимает напряжение и страх при выполнении экспериментальных заданий. А качественное выполнение экспериментального задания в ОГЭ по физике  даёт возможность получить на экзамене сразу 3 балла за одно задание 1 части.</a:t>
            </a:r>
          </a:p>
          <a:p>
            <a:r>
              <a:rPr lang="ru-RU" dirty="0" err="1"/>
              <a:t>Профориентирующее</a:t>
            </a:r>
            <a:r>
              <a:rPr lang="ru-RU" dirty="0"/>
              <a:t> действие изучения физики в условиях взаимосвязи с трудовым обучением обеспечивает ориентировку учащихся на приобретение специальности в сфере производства.</a:t>
            </a:r>
          </a:p>
          <a:p>
            <a:endParaRPr lang="ru-RU" dirty="0"/>
          </a:p>
        </p:txBody>
      </p:sp>
    </p:spTree>
    <p:extLst>
      <p:ext uri="{BB962C8B-B14F-4D97-AF65-F5344CB8AC3E}">
        <p14:creationId xmlns:p14="http://schemas.microsoft.com/office/powerpoint/2010/main" val="2110241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8200" y="365125"/>
            <a:ext cx="10515600" cy="1052195"/>
          </a:xfrm>
        </p:spPr>
        <p:txBody>
          <a:bodyPr/>
          <a:lstStyle/>
          <a:p>
            <a:pPr algn="ctr"/>
            <a:r>
              <a:rPr lang="ru-RU" b="1" dirty="0" smtClean="0">
                <a:solidFill>
                  <a:srgbClr val="FFC000"/>
                </a:solidFill>
              </a:rPr>
              <a:t>Значимость </a:t>
            </a:r>
            <a:r>
              <a:rPr lang="ru-RU" b="1" dirty="0" err="1" smtClean="0">
                <a:solidFill>
                  <a:srgbClr val="FFC000"/>
                </a:solidFill>
              </a:rPr>
              <a:t>метапредметных</a:t>
            </a:r>
            <a:r>
              <a:rPr lang="ru-RU" b="1" dirty="0" smtClean="0">
                <a:solidFill>
                  <a:srgbClr val="FFC000"/>
                </a:solidFill>
              </a:rPr>
              <a:t> знаний</a:t>
            </a:r>
            <a:endParaRPr lang="ru-RU" b="1" dirty="0">
              <a:solidFill>
                <a:srgbClr val="FFC000"/>
              </a:solidFill>
            </a:endParaRPr>
          </a:p>
        </p:txBody>
      </p:sp>
      <p:sp>
        <p:nvSpPr>
          <p:cNvPr id="3" name="Объект 2"/>
          <p:cNvSpPr>
            <a:spLocks noGrp="1"/>
          </p:cNvSpPr>
          <p:nvPr>
            <p:ph idx="1"/>
          </p:nvPr>
        </p:nvSpPr>
        <p:spPr>
          <a:xfrm>
            <a:off x="838200" y="1417320"/>
            <a:ext cx="10515600" cy="5166360"/>
          </a:xfrm>
        </p:spPr>
        <p:txBody>
          <a:bodyPr/>
          <a:lstStyle/>
          <a:p>
            <a:r>
              <a:rPr lang="ru-RU" dirty="0"/>
              <a:t>Углубляя собственную предметную специализацию, мы, учителя- предметники,  сами порой очень плохо ориентируемся в устройстве другой научной дисциплины и учебного предмета. Мы считаем, что главное – это хорошо знать свою область предметного знания.</a:t>
            </a:r>
          </a:p>
          <a:p>
            <a:r>
              <a:rPr lang="ru-RU" dirty="0"/>
              <a:t>Особенно глубокая пропасть пролегает между гуманитариями и представителями естественно-научных дисциплин.</a:t>
            </a:r>
          </a:p>
          <a:p>
            <a:r>
              <a:rPr lang="ru-RU" dirty="0"/>
              <a:t>А современные требования подготовки к ГИА (не только по физике) предполагают умение использовать знания и приёмы из различных областей.</a:t>
            </a:r>
          </a:p>
          <a:p>
            <a:endParaRPr lang="ru-RU" dirty="0"/>
          </a:p>
        </p:txBody>
      </p:sp>
    </p:spTree>
    <p:extLst>
      <p:ext uri="{BB962C8B-B14F-4D97-AF65-F5344CB8AC3E}">
        <p14:creationId xmlns:p14="http://schemas.microsoft.com/office/powerpoint/2010/main" val="3539048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0040" y="0"/>
            <a:ext cx="12212040" cy="6869272"/>
          </a:xfrm>
          <a:prstGeom prst="rect">
            <a:avLst/>
          </a:prstGeom>
        </p:spPr>
      </p:pic>
      <p:sp>
        <p:nvSpPr>
          <p:cNvPr id="2" name="Заголовок 1"/>
          <p:cNvSpPr>
            <a:spLocks noGrp="1"/>
          </p:cNvSpPr>
          <p:nvPr>
            <p:ph type="ctrTitle"/>
          </p:nvPr>
        </p:nvSpPr>
        <p:spPr>
          <a:xfrm>
            <a:off x="-20040" y="1122362"/>
            <a:ext cx="11975820" cy="3106737"/>
          </a:xfrm>
        </p:spPr>
        <p:txBody>
          <a:bodyPr>
            <a:normAutofit fontScale="90000"/>
          </a:bodyPr>
          <a:lstStyle/>
          <a:p>
            <a:r>
              <a:rPr lang="ru-RU" b="1" i="1" u="sng" dirty="0" smtClean="0">
                <a:solidFill>
                  <a:srgbClr val="FFFF00"/>
                </a:solidFill>
              </a:rPr>
              <a:t>Примеры конкретных заданий </a:t>
            </a:r>
            <a:r>
              <a:rPr lang="ru-RU" b="1" i="1" u="sng" dirty="0">
                <a:solidFill>
                  <a:srgbClr val="FFFF00"/>
                </a:solidFill>
              </a:rPr>
              <a:t>ГИА по физике, требующие </a:t>
            </a:r>
            <a:r>
              <a:rPr lang="ru-RU" b="1" i="1" u="sng" dirty="0" err="1">
                <a:solidFill>
                  <a:srgbClr val="FFFF00"/>
                </a:solidFill>
              </a:rPr>
              <a:t>метапредметных</a:t>
            </a:r>
            <a:r>
              <a:rPr lang="ru-RU" b="1" i="1" u="sng" dirty="0">
                <a:solidFill>
                  <a:srgbClr val="FFFF00"/>
                </a:solidFill>
              </a:rPr>
              <a:t> навыков и использования </a:t>
            </a:r>
            <a:r>
              <a:rPr lang="ru-RU" b="1" i="1" u="sng" dirty="0" err="1">
                <a:solidFill>
                  <a:srgbClr val="FFFF00"/>
                </a:solidFill>
              </a:rPr>
              <a:t>межпредметных</a:t>
            </a:r>
            <a:r>
              <a:rPr lang="ru-RU" b="1" i="1" u="sng" dirty="0">
                <a:solidFill>
                  <a:srgbClr val="FFFF00"/>
                </a:solidFill>
              </a:rPr>
              <a:t> знаний</a:t>
            </a:r>
            <a:r>
              <a:rPr lang="ru-RU" b="1" i="1" u="sng" dirty="0" smtClean="0">
                <a:solidFill>
                  <a:srgbClr val="FFFF00"/>
                </a:solidFill>
              </a:rPr>
              <a:t>.</a:t>
            </a:r>
            <a:endParaRPr lang="ru-RU" dirty="0">
              <a:solidFill>
                <a:srgbClr val="FFFF00"/>
              </a:solidFill>
            </a:endParaRPr>
          </a:p>
        </p:txBody>
      </p:sp>
      <p:sp>
        <p:nvSpPr>
          <p:cNvPr id="3" name="Подзаголовок 2"/>
          <p:cNvSpPr>
            <a:spLocks noGrp="1"/>
          </p:cNvSpPr>
          <p:nvPr>
            <p:ph type="subTitle" idx="1"/>
          </p:nvPr>
        </p:nvSpPr>
        <p:spPr>
          <a:xfrm>
            <a:off x="1524000" y="4411980"/>
            <a:ext cx="9144000" cy="845820"/>
          </a:xfrm>
        </p:spPr>
        <p:txBody>
          <a:bodyPr/>
          <a:lstStyle/>
          <a:p>
            <a:r>
              <a:rPr lang="ru-RU" sz="2800" i="1" dirty="0" smtClean="0">
                <a:solidFill>
                  <a:srgbClr val="FFFF00"/>
                </a:solidFill>
              </a:rPr>
              <a:t>Взаимосвязь с различными предметными областями</a:t>
            </a:r>
            <a:r>
              <a:rPr lang="ru-RU" dirty="0" smtClean="0"/>
              <a:t>.</a:t>
            </a:r>
            <a:endParaRPr lang="ru-RU" dirty="0"/>
          </a:p>
        </p:txBody>
      </p:sp>
    </p:spTree>
    <p:extLst>
      <p:ext uri="{BB962C8B-B14F-4D97-AF65-F5344CB8AC3E}">
        <p14:creationId xmlns:p14="http://schemas.microsoft.com/office/powerpoint/2010/main" val="38194488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8200" y="365126"/>
            <a:ext cx="10515600" cy="779462"/>
          </a:xfrm>
        </p:spPr>
        <p:txBody>
          <a:bodyPr>
            <a:normAutofit fontScale="90000"/>
          </a:bodyPr>
          <a:lstStyle/>
          <a:p>
            <a:pPr lvl="0"/>
            <a:r>
              <a:rPr lang="ru-RU" b="1" u="sng" dirty="0">
                <a:solidFill>
                  <a:srgbClr val="FFFF00"/>
                </a:solidFill>
              </a:rPr>
              <a:t>Математика.</a:t>
            </a:r>
            <a:r>
              <a:rPr lang="ru-RU" b="1" dirty="0">
                <a:solidFill>
                  <a:srgbClr val="FFFF00"/>
                </a:solidFill>
              </a:rPr>
              <a:t/>
            </a:r>
            <a:br>
              <a:rPr lang="ru-RU" b="1" dirty="0">
                <a:solidFill>
                  <a:srgbClr val="FFFF00"/>
                </a:solidFill>
              </a:rPr>
            </a:br>
            <a:endParaRPr lang="ru-RU" b="1" dirty="0">
              <a:solidFill>
                <a:srgbClr val="FFFF00"/>
              </a:solidFill>
            </a:endParaRPr>
          </a:p>
        </p:txBody>
      </p:sp>
      <p:sp>
        <p:nvSpPr>
          <p:cNvPr id="6" name="Rectangle 1"/>
          <p:cNvSpPr>
            <a:spLocks noGrp="1" noChangeArrowheads="1"/>
          </p:cNvSpPr>
          <p:nvPr>
            <p:ph idx="1"/>
          </p:nvPr>
        </p:nvSpPr>
        <p:spPr bwMode="auto">
          <a:xfrm>
            <a:off x="838200" y="579915"/>
            <a:ext cx="1079754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88925"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457200" marR="0" lvl="1" indent="0" algn="just" defTabSz="914400" rtl="0" eaLnBrk="0" fontAlgn="base" latinLnBrk="0" hangingPunct="0">
              <a:lnSpc>
                <a:spcPct val="100000"/>
              </a:lnSpc>
              <a:spcBef>
                <a:spcPct val="0"/>
              </a:spcBef>
              <a:spcAft>
                <a:spcPct val="0"/>
              </a:spcAft>
              <a:buClrTx/>
              <a:buSzTx/>
              <a:buFontTx/>
              <a:buAutoNum type="arabicPeriod"/>
              <a:tabLst>
                <a:tab pos="914400" algn="l"/>
              </a:tabLst>
            </a:pPr>
            <a:r>
              <a:rPr kumimoji="0" lang="ru-RU" altLang="ru-RU" sz="1800" b="1" i="1"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Через какое время тело, брошенное вверх со скоростью 20 м/с, достигнет высоты 15 м? Может ли оно достичь 25 м?</a:t>
            </a:r>
            <a:endParaRPr kumimoji="0" lang="ru-RU" altLang="ru-RU" sz="1800" b="1" i="0" u="none" strike="noStrike" cap="none" normalizeH="0" baseline="0" dirty="0" smtClean="0">
              <a:ln>
                <a:noFill/>
              </a:ln>
              <a:solidFill>
                <a:schemeClr val="bg1"/>
              </a:solidFill>
              <a:effectLst/>
            </a:endParaRPr>
          </a:p>
          <a:p>
            <a:pPr marL="0" marR="0" lvl="0" indent="288925" algn="just" defTabSz="914400" rtl="0" eaLnBrk="0" fontAlgn="base" latinLnBrk="0" hangingPunct="0">
              <a:lnSpc>
                <a:spcPct val="100000"/>
              </a:lnSpc>
              <a:spcBef>
                <a:spcPct val="0"/>
              </a:spcBef>
              <a:spcAft>
                <a:spcPct val="0"/>
              </a:spcAft>
              <a:buClrTx/>
              <a:buSzTx/>
              <a:buFontTx/>
              <a:buNone/>
              <a:tabLst>
                <a:tab pos="914400" algn="l"/>
              </a:tabLst>
            </a:pP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Решение. Тело, брошенное вертикально вверх со скоростью </a:t>
            </a:r>
            <a:r>
              <a:rPr kumimoji="0" lang="en-US" altLang="ru-RU" sz="1800" b="1" i="1"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a:t>
            </a: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движется по закону </a:t>
            </a:r>
            <a:r>
              <a:rPr kumimoji="0" lang="en-US" altLang="ru-RU" sz="1800" b="1" i="1"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t>
            </a:r>
            <a:r>
              <a:rPr kumimoji="0" lang="ru-RU" altLang="ru-RU" sz="1800" b="1" i="1"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ru-RU" sz="1800" b="1" i="1" u="none" strike="noStrike" cap="none" normalizeH="0" baseline="0" dirty="0" err="1"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vt</a:t>
            </a:r>
            <a:r>
              <a:rPr kumimoji="0" lang="ru-RU" altLang="ru-RU" sz="1800" b="1" i="1"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ru-RU" sz="1800" b="1" i="1" u="none" strike="noStrike" cap="none" normalizeH="0" baseline="0" dirty="0" err="1"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gt</a:t>
            </a:r>
            <a:r>
              <a:rPr kumimoji="0" lang="ru-RU" altLang="ru-RU" sz="1800" b="1" i="1" u="none" strike="noStrike" cap="none" normalizeH="0" baseline="3000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ru-RU" altLang="ru-RU" sz="1800" b="1" i="1"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a:t>
            </a:r>
            <a:endParaRPr kumimoji="0" lang="ru-RU" altLang="ru-RU" sz="1800" b="1" i="0" u="none" strike="noStrike" cap="none" normalizeH="0" baseline="0" dirty="0" smtClean="0">
              <a:ln>
                <a:noFill/>
              </a:ln>
              <a:solidFill>
                <a:schemeClr val="bg1"/>
              </a:solidFill>
              <a:effectLst/>
            </a:endParaRPr>
          </a:p>
          <a:p>
            <a:pPr marL="0" marR="0" lvl="0" indent="288925" algn="just" defTabSz="914400" rtl="0" eaLnBrk="0" fontAlgn="base" latinLnBrk="0" hangingPunct="0">
              <a:lnSpc>
                <a:spcPct val="100000"/>
              </a:lnSpc>
              <a:spcBef>
                <a:spcPct val="0"/>
              </a:spcBef>
              <a:spcAft>
                <a:spcPct val="0"/>
              </a:spcAft>
              <a:buClrTx/>
              <a:buSzTx/>
              <a:buFontTx/>
              <a:buNone/>
              <a:tabLst>
                <a:tab pos="914400" algn="l"/>
              </a:tabLst>
            </a:pPr>
            <a:r>
              <a:rPr kumimoji="0" lang="ru-RU" altLang="ru-RU" sz="1800" b="1" i="1"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Принимая приближенно </a:t>
            </a:r>
            <a:r>
              <a:rPr kumimoji="0" lang="en-US"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=10 м/с</a:t>
            </a:r>
            <a:r>
              <a:rPr kumimoji="0" lang="ru-RU" altLang="ru-RU" sz="1800" b="1" i="0" u="none" strike="noStrike" cap="none" normalizeH="0" baseline="3000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имеем  формулу </a:t>
            </a:r>
            <a:r>
              <a:rPr kumimoji="0" lang="en-US"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t>
            </a: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US" altLang="ru-RU" sz="1800" b="1" i="0" u="none" strike="noStrike" cap="none" normalizeH="0" baseline="0" dirty="0" err="1"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vt</a:t>
            </a: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a:t>
            </a:r>
            <a:r>
              <a:rPr kumimoji="0" lang="en-US"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ru-RU" altLang="ru-RU" sz="1800" b="1" i="0" u="none" strike="noStrike" cap="none" normalizeH="0" baseline="3000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Подставляя известные данные, получаем квадратное уравнение:</a:t>
            </a:r>
            <a:endParaRPr kumimoji="0" lang="ru-RU" altLang="ru-RU" sz="1800" b="1" i="0" u="none" strike="noStrike" cap="none" normalizeH="0" baseline="0" dirty="0" smtClean="0">
              <a:ln>
                <a:noFill/>
              </a:ln>
              <a:solidFill>
                <a:schemeClr val="bg1"/>
              </a:solidFill>
              <a:effectLst/>
            </a:endParaRPr>
          </a:p>
          <a:p>
            <a:pPr marL="0" marR="0" lvl="0" indent="288925" algn="just" defTabSz="914400" rtl="0" eaLnBrk="0" fontAlgn="base" latinLnBrk="0" hangingPunct="0">
              <a:lnSpc>
                <a:spcPct val="100000"/>
              </a:lnSpc>
              <a:spcBef>
                <a:spcPct val="0"/>
              </a:spcBef>
              <a:spcAft>
                <a:spcPct val="0"/>
              </a:spcAft>
              <a:buClrTx/>
              <a:buSzTx/>
              <a:buFontTx/>
              <a:buNone/>
              <a:tabLst>
                <a:tab pos="914400" algn="l"/>
              </a:tabLst>
            </a:pP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a:t>
            </a:r>
            <a:r>
              <a:rPr kumimoji="0" lang="en-US"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ru-RU" altLang="ru-RU" sz="1800" b="1" i="0" u="none" strike="noStrike" cap="none" normalizeH="0" baseline="3000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a:t>
            </a: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ru-RU" altLang="ru-RU" sz="1800" b="1" i="0" u="none" strike="noStrike" cap="none" normalizeH="0" baseline="3000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20</a:t>
            </a:r>
            <a:r>
              <a:rPr kumimoji="0" lang="en-US"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+15 = 0.</a:t>
            </a:r>
            <a:endParaRPr kumimoji="0" lang="ru-RU" altLang="ru-RU" sz="1800" b="1" i="0" u="none" strike="noStrike" cap="none" normalizeH="0" baseline="0" dirty="0" smtClean="0">
              <a:ln>
                <a:noFill/>
              </a:ln>
              <a:solidFill>
                <a:schemeClr val="bg1"/>
              </a:solidFill>
              <a:effectLst/>
            </a:endParaRPr>
          </a:p>
          <a:p>
            <a:pPr marL="0" marR="0" lvl="0" indent="288925" algn="just" defTabSz="914400" rtl="0" eaLnBrk="0" fontAlgn="base" latinLnBrk="0" hangingPunct="0">
              <a:lnSpc>
                <a:spcPct val="100000"/>
              </a:lnSpc>
              <a:spcBef>
                <a:spcPct val="0"/>
              </a:spcBef>
              <a:spcAft>
                <a:spcPct val="0"/>
              </a:spcAft>
              <a:buClrTx/>
              <a:buSzTx/>
              <a:buFontTx/>
              <a:buNone/>
              <a:tabLst>
                <a:tab pos="914400" algn="l"/>
              </a:tabLst>
            </a:pP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Решая данное уравнение, получаем ответ </a:t>
            </a:r>
            <a:r>
              <a:rPr kumimoji="0" lang="en-US"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=1с, </a:t>
            </a:r>
            <a:r>
              <a:rPr kumimoji="0" lang="en-US"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=3с.</a:t>
            </a:r>
            <a:endParaRPr kumimoji="0" lang="ru-RU" altLang="ru-RU" sz="1800" b="1" i="0" u="none" strike="noStrike" cap="none" normalizeH="0" baseline="0" dirty="0" smtClean="0">
              <a:ln>
                <a:noFill/>
              </a:ln>
              <a:solidFill>
                <a:schemeClr val="bg1"/>
              </a:solidFill>
              <a:effectLst/>
            </a:endParaRPr>
          </a:p>
          <a:p>
            <a:pPr marL="0" marR="0" lvl="0" indent="288925" algn="just" defTabSz="914400" rtl="0" eaLnBrk="0" fontAlgn="base" latinLnBrk="0" hangingPunct="0">
              <a:lnSpc>
                <a:spcPct val="100000"/>
              </a:lnSpc>
              <a:spcBef>
                <a:spcPct val="0"/>
              </a:spcBef>
              <a:spcAft>
                <a:spcPct val="0"/>
              </a:spcAft>
              <a:buClrTx/>
              <a:buSzTx/>
              <a:buFontTx/>
              <a:buNone/>
              <a:tabLst>
                <a:tab pos="914400" algn="l"/>
              </a:tabLst>
            </a:pP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Для ответа на второй вопрос вместо </a:t>
            </a:r>
            <a:r>
              <a:rPr kumimoji="0" lang="en-US"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t>
            </a: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подставим значение 25м. Полученное квадратное уравнение </a:t>
            </a:r>
            <a:endParaRPr kumimoji="0" lang="ru-RU" altLang="ru-RU" sz="1800" b="1" i="0" u="none" strike="noStrike" cap="none" normalizeH="0" baseline="0" dirty="0" smtClean="0">
              <a:ln>
                <a:noFill/>
              </a:ln>
              <a:solidFill>
                <a:schemeClr val="bg1"/>
              </a:solidFill>
              <a:effectLst/>
            </a:endParaRPr>
          </a:p>
          <a:p>
            <a:pPr marL="0" marR="0" lvl="0" indent="288925" algn="just" defTabSz="914400" rtl="0" eaLnBrk="0" fontAlgn="base" latinLnBrk="0" hangingPunct="0">
              <a:lnSpc>
                <a:spcPct val="100000"/>
              </a:lnSpc>
              <a:spcBef>
                <a:spcPct val="0"/>
              </a:spcBef>
              <a:spcAft>
                <a:spcPct val="0"/>
              </a:spcAft>
              <a:buClrTx/>
              <a:buSzTx/>
              <a:buFontTx/>
              <a:buNone/>
              <a:tabLst>
                <a:tab pos="914400" algn="l"/>
              </a:tabLst>
            </a:pP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a:t>
            </a:r>
            <a:r>
              <a:rPr kumimoji="0" lang="en-US"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ru-RU" altLang="ru-RU" sz="1800" b="1" i="0" u="none" strike="noStrike" cap="none" normalizeH="0" baseline="3000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a:t>
            </a: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ru-RU" altLang="ru-RU" sz="1800" b="1" i="0" u="none" strike="noStrike" cap="none" normalizeH="0" baseline="3000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20</a:t>
            </a:r>
            <a:r>
              <a:rPr kumimoji="0" lang="en-US"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+25 = 0</a:t>
            </a:r>
            <a:endParaRPr kumimoji="0" lang="ru-RU" altLang="ru-RU" sz="1800" b="1" i="0" u="none" strike="noStrike" cap="none" normalizeH="0" baseline="0" dirty="0" smtClean="0">
              <a:ln>
                <a:noFill/>
              </a:ln>
              <a:solidFill>
                <a:schemeClr val="bg1"/>
              </a:solidFill>
              <a:effectLst/>
            </a:endParaRPr>
          </a:p>
          <a:p>
            <a:pPr marL="0" marR="0" lvl="0" indent="288925" algn="just" defTabSz="914400" rtl="0" eaLnBrk="0" fontAlgn="base" latinLnBrk="0" hangingPunct="0">
              <a:lnSpc>
                <a:spcPct val="100000"/>
              </a:lnSpc>
              <a:spcBef>
                <a:spcPct val="0"/>
              </a:spcBef>
              <a:spcAft>
                <a:spcPct val="0"/>
              </a:spcAft>
              <a:buClrTx/>
              <a:buSzTx/>
              <a:buFontTx/>
              <a:buNone/>
              <a:tabLst>
                <a:tab pos="914400" algn="l"/>
              </a:tabLst>
            </a:pP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не имеет корней, а, следовательно, нет такого значения времени </a:t>
            </a:r>
            <a:r>
              <a:rPr kumimoji="0" lang="en-US"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при котором тело достигло бы высоты 25 м. </a:t>
            </a:r>
            <a:endParaRPr kumimoji="0" lang="ru-RU" altLang="ru-RU" sz="1800" b="1" i="0" u="none" strike="noStrike" cap="none" normalizeH="0" baseline="0" dirty="0" smtClean="0">
              <a:ln>
                <a:noFill/>
              </a:ln>
              <a:solidFill>
                <a:schemeClr val="bg1"/>
              </a:solidFill>
              <a:effectLst/>
            </a:endParaRPr>
          </a:p>
          <a:p>
            <a:pPr marL="0" marR="0" lvl="0" indent="288925" algn="just" defTabSz="914400" rtl="0" eaLnBrk="0" fontAlgn="base" latinLnBrk="0" hangingPunct="0">
              <a:lnSpc>
                <a:spcPct val="100000"/>
              </a:lnSpc>
              <a:spcBef>
                <a:spcPct val="0"/>
              </a:spcBef>
              <a:spcAft>
                <a:spcPct val="0"/>
              </a:spcAft>
              <a:buClrTx/>
              <a:buSzTx/>
              <a:buFontTx/>
              <a:buNone/>
              <a:tabLst>
                <a:tab pos="914400" algn="l"/>
              </a:tabLst>
            </a:pP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Решение данной задачи на уроке физики невозможно без умений решать квадратные уравнения, </a:t>
            </a:r>
          </a:p>
          <a:p>
            <a:pPr marL="0" marR="0" lvl="0" indent="288925" algn="just" defTabSz="914400" rtl="0" eaLnBrk="0" fontAlgn="base" latinLnBrk="0" hangingPunct="0">
              <a:lnSpc>
                <a:spcPct val="100000"/>
              </a:lnSpc>
              <a:spcBef>
                <a:spcPct val="0"/>
              </a:spcBef>
              <a:spcAft>
                <a:spcPct val="0"/>
              </a:spcAft>
              <a:buClrTx/>
              <a:buSzTx/>
              <a:buFontTx/>
              <a:buNone/>
              <a:tabLst>
                <a:tab pos="914400" algn="l"/>
              </a:tabLst>
            </a:pP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но и решение этой задачи на уроке математики требует от учеников знания основных физических формул, </a:t>
            </a:r>
          </a:p>
          <a:p>
            <a:pPr marL="0" marR="0" lvl="0" indent="288925" algn="just" defTabSz="914400" rtl="0" eaLnBrk="0" fontAlgn="base" latinLnBrk="0" hangingPunct="0">
              <a:lnSpc>
                <a:spcPct val="100000"/>
              </a:lnSpc>
              <a:spcBef>
                <a:spcPct val="0"/>
              </a:spcBef>
              <a:spcAft>
                <a:spcPct val="0"/>
              </a:spcAft>
              <a:buClrTx/>
              <a:buSzTx/>
              <a:buFontTx/>
              <a:buNone/>
              <a:tabLst>
                <a:tab pos="914400" algn="l"/>
              </a:tabLst>
            </a:pP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умений анализировать процессы, описанные в задаче. В частности, при решении первой части задачи, получилось два ответа. </a:t>
            </a:r>
          </a:p>
          <a:p>
            <a:pPr marL="0" marR="0" lvl="0" indent="288925" algn="just" defTabSz="914400" rtl="0" eaLnBrk="0" fontAlgn="base" latinLnBrk="0" hangingPunct="0">
              <a:lnSpc>
                <a:spcPct val="100000"/>
              </a:lnSpc>
              <a:spcBef>
                <a:spcPct val="0"/>
              </a:spcBef>
              <a:spcAft>
                <a:spcPct val="0"/>
              </a:spcAft>
              <a:buClrTx/>
              <a:buSzTx/>
              <a:buFontTx/>
              <a:buNone/>
              <a:tabLst>
                <a:tab pos="914400" algn="l"/>
              </a:tabLst>
            </a:pP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Почему? Ответ окажется очень простым, если вспомнить, что тело, брошенное вверх, достигнув определенной высоты, начинает падать.</a:t>
            </a:r>
          </a:p>
          <a:p>
            <a:pPr marL="0" marR="0" lvl="0" indent="288925" algn="just" defTabSz="914400" rtl="0" eaLnBrk="0" fontAlgn="base" latinLnBrk="0" hangingPunct="0">
              <a:lnSpc>
                <a:spcPct val="100000"/>
              </a:lnSpc>
              <a:spcBef>
                <a:spcPct val="0"/>
              </a:spcBef>
              <a:spcAft>
                <a:spcPct val="0"/>
              </a:spcAft>
              <a:buClrTx/>
              <a:buSzTx/>
              <a:buFontTx/>
              <a:buNone/>
              <a:tabLst>
                <a:tab pos="914400" algn="l"/>
              </a:tabLst>
            </a:pP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Поэтому тело оказывается на высоте 15м дважды: первый раз, когда оно движется вверх, и второй раз </a:t>
            </a:r>
            <a:r>
              <a:rPr kumimoji="0" lang="ru-RU" altLang="ru-RU" sz="1800" b="1" i="0" u="none" strike="noStrike" cap="none" normalizeH="0" baseline="0" dirty="0" smtClean="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ru-RU" altLang="ru-RU" sz="1800" b="1" i="0" u="none" strike="noStrike" cap="none" normalizeH="0" baseline="0" dirty="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когда оно падает.</a:t>
            </a:r>
            <a:endParaRPr kumimoji="0" lang="ru-RU" altLang="ru-RU" sz="1800" b="1" i="0" u="none" strike="noStrike" cap="none" normalizeH="0" baseline="0" dirty="0" smtClean="0">
              <a:ln>
                <a:noFill/>
              </a:ln>
              <a:solidFill>
                <a:schemeClr val="bg1"/>
              </a:solidFill>
              <a:effectLst/>
            </a:endParaRPr>
          </a:p>
        </p:txBody>
      </p:sp>
    </p:spTree>
    <p:extLst>
      <p:ext uri="{BB962C8B-B14F-4D97-AF65-F5344CB8AC3E}">
        <p14:creationId xmlns:p14="http://schemas.microsoft.com/office/powerpoint/2010/main" val="38744297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8200" y="365126"/>
            <a:ext cx="10515600" cy="1235074"/>
          </a:xfrm>
        </p:spPr>
        <p:txBody>
          <a:bodyPr>
            <a:normAutofit fontScale="90000"/>
          </a:bodyPr>
          <a:lstStyle/>
          <a:p>
            <a:r>
              <a:rPr lang="ru-RU" b="1" u="sng" dirty="0" smtClean="0">
                <a:solidFill>
                  <a:srgbClr val="FFFF00"/>
                </a:solidFill>
              </a:rPr>
              <a:t>Математика.</a:t>
            </a:r>
            <a:r>
              <a:rPr lang="ru-RU" b="1" dirty="0" smtClean="0">
                <a:solidFill>
                  <a:srgbClr val="FFFF00"/>
                </a:solidFill>
              </a:rPr>
              <a:t/>
            </a:r>
            <a:br>
              <a:rPr lang="ru-RU" b="1" dirty="0" smtClean="0">
                <a:solidFill>
                  <a:srgbClr val="FFFF00"/>
                </a:solidFill>
              </a:rPr>
            </a:br>
            <a:r>
              <a:rPr lang="ru-RU" dirty="0" smtClean="0"/>
              <a:t>Анализ графиков</a:t>
            </a:r>
            <a:endParaRPr lang="ru-RU" dirty="0"/>
          </a:p>
        </p:txBody>
      </p:sp>
      <p:sp>
        <p:nvSpPr>
          <p:cNvPr id="3" name="Объект 2"/>
          <p:cNvSpPr>
            <a:spLocks noGrp="1"/>
          </p:cNvSpPr>
          <p:nvPr>
            <p:ph idx="1"/>
          </p:nvPr>
        </p:nvSpPr>
        <p:spPr>
          <a:xfrm>
            <a:off x="838200" y="2491740"/>
            <a:ext cx="10515600" cy="3685223"/>
          </a:xfrm>
        </p:spPr>
        <p:txBody>
          <a:bodyPr>
            <a:normAutofit lnSpcReduction="10000"/>
          </a:bodyPr>
          <a:lstStyle/>
          <a:p>
            <a:r>
              <a:rPr lang="ru-RU" sz="4000" dirty="0"/>
              <a:t>В КИМ по физике большое число заданий базируется на графиках зависимостей различных физических величин. В этих заданиях необходимо внимательно анализировать те процессы, которые описывают предлагаемые графические зависимости. </a:t>
            </a:r>
          </a:p>
        </p:txBody>
      </p:sp>
    </p:spTree>
    <p:extLst>
      <p:ext uri="{BB962C8B-B14F-4D97-AF65-F5344CB8AC3E}">
        <p14:creationId xmlns:p14="http://schemas.microsoft.com/office/powerpoint/2010/main" val="2659762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29" y="-297"/>
            <a:ext cx="12193057" cy="6858594"/>
          </a:xfrm>
          <a:prstGeom prst="rect">
            <a:avLst/>
          </a:prstGeom>
        </p:spPr>
      </p:pic>
      <p:sp>
        <p:nvSpPr>
          <p:cNvPr id="2" name="Заголовок 1"/>
          <p:cNvSpPr>
            <a:spLocks noGrp="1"/>
          </p:cNvSpPr>
          <p:nvPr>
            <p:ph type="title"/>
          </p:nvPr>
        </p:nvSpPr>
        <p:spPr/>
        <p:txBody>
          <a:bodyPr>
            <a:normAutofit fontScale="90000"/>
          </a:bodyPr>
          <a:lstStyle/>
          <a:p>
            <a:r>
              <a:rPr lang="ru-RU" dirty="0"/>
              <a:t>Пример задания на изменение агрегатного состояния вещества:</a:t>
            </a:r>
            <a:br>
              <a:rPr lang="ru-RU" dirty="0"/>
            </a:br>
            <a:endParaRPr lang="ru-RU" dirty="0"/>
          </a:p>
        </p:txBody>
      </p:sp>
      <p:sp>
        <p:nvSpPr>
          <p:cNvPr id="3" name="Объект 2"/>
          <p:cNvSpPr>
            <a:spLocks noGrp="1"/>
          </p:cNvSpPr>
          <p:nvPr>
            <p:ph idx="1"/>
          </p:nvPr>
        </p:nvSpPr>
        <p:spPr>
          <a:xfrm>
            <a:off x="480060" y="1143001"/>
            <a:ext cx="10873740" cy="5532120"/>
          </a:xfrm>
        </p:spPr>
        <p:txBody>
          <a:bodyPr/>
          <a:lstStyle/>
          <a:p>
            <a:endParaRPr lang="ru-RU" dirty="0"/>
          </a:p>
        </p:txBody>
      </p:sp>
      <p:sp>
        <p:nvSpPr>
          <p:cNvPr id="5" name="Rectangle 2"/>
          <p:cNvSpPr>
            <a:spLocks noChangeArrowheads="1"/>
          </p:cNvSpPr>
          <p:nvPr/>
        </p:nvSpPr>
        <p:spPr bwMode="auto">
          <a:xfrm>
            <a:off x="148592" y="1318319"/>
            <a:ext cx="9098280" cy="553997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 рисунке представлен график зависимости температуры от полученного</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количества теплоты для слитка свинца.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1"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Используя график, выберите из предложенного перечня два верных утверждения. Укажите их номера</a:t>
            </a:r>
            <a:r>
              <a:rPr kumimoji="0" lang="ru-RU" altLang="ru-RU"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ru-RU" altLang="ru-RU"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На процесс плавления свинца при температуре плавления было затрачено 50 кДж энергии. </a:t>
            </a:r>
            <a:endParaRPr kumimoji="0" lang="ru-RU" altLang="ru-RU"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Масса свинца равна 1 кг. </a:t>
            </a:r>
            <a:endParaRPr kumimoji="0" lang="ru-RU" altLang="ru-RU"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В точке А свинец находится частично в жидком, частично в твёрдом состоянии. </a:t>
            </a:r>
            <a:endParaRPr kumimoji="0" lang="ru-RU" altLang="ru-RU"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4) При переходе из состояния, соответствующего точке Б на графике, в состояние, соответствующее точке В, внутренняя энергия свинца не изменяется. </a:t>
            </a:r>
            <a:endParaRPr kumimoji="0" lang="ru-RU" altLang="ru-RU"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 Точка В соответствует окончанию процесса плавления. </a:t>
            </a:r>
            <a:endParaRPr kumimoji="0" lang="ru-RU" altLang="ru-RU"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pic>
        <p:nvPicPr>
          <p:cNvPr id="26625" name="Рисунок 1" descr="https://konspekta.net/lektsianew/baza13/149635851739.files/image0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6872" y="2056110"/>
            <a:ext cx="2918456" cy="38189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80060" y="37576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860455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p:txBody>
          <a:bodyPr/>
          <a:lstStyle/>
          <a:p>
            <a:pPr lvl="0" algn="ctr"/>
            <a:r>
              <a:rPr lang="ru-RU" b="1" u="sng" dirty="0">
                <a:solidFill>
                  <a:srgbClr val="FFFF00"/>
                </a:solidFill>
              </a:rPr>
              <a:t>География</a:t>
            </a:r>
            <a:r>
              <a:rPr lang="ru-RU" b="1" u="sng" dirty="0" smtClean="0">
                <a:solidFill>
                  <a:srgbClr val="FFFF00"/>
                </a:solidFill>
              </a:rPr>
              <a:t>.</a:t>
            </a:r>
            <a:endParaRPr lang="ru-RU" b="1" dirty="0">
              <a:solidFill>
                <a:srgbClr val="FFFF00"/>
              </a:solidFill>
            </a:endParaRPr>
          </a:p>
        </p:txBody>
      </p:sp>
      <p:sp>
        <p:nvSpPr>
          <p:cNvPr id="3" name="Объект 2"/>
          <p:cNvSpPr>
            <a:spLocks noGrp="1"/>
          </p:cNvSpPr>
          <p:nvPr>
            <p:ph idx="1"/>
          </p:nvPr>
        </p:nvSpPr>
        <p:spPr/>
        <p:txBody>
          <a:bodyPr/>
          <a:lstStyle/>
          <a:p>
            <a:pPr marL="0" indent="0" fontAlgn="t">
              <a:buNone/>
            </a:pPr>
            <a:r>
              <a:rPr lang="ru-RU" dirty="0" smtClean="0"/>
              <a:t>Пример задания ГИА: </a:t>
            </a:r>
            <a:r>
              <a:rPr lang="ru-RU" dirty="0"/>
              <a:t>какое атмосферное давление будет на вершине горы с заданной высотой (в метрах), если давление у подножья известно.</a:t>
            </a:r>
          </a:p>
          <a:p>
            <a:pPr fontAlgn="t"/>
            <a:r>
              <a:rPr lang="ru-RU" dirty="0"/>
              <a:t>Решение: на каждые 100 метров атмосферное давление понижается на 10 мм рт. ст., следовательно, необходимо найти на сколько изменится давление к вершине, а затем найти разность между давлением у подножья и градиентом.</a:t>
            </a:r>
          </a:p>
          <a:p>
            <a:r>
              <a:rPr lang="ru-RU" dirty="0"/>
              <a:t>При небольших подъёмах на каждые 12 метров подъёма давление уменьшается на 1 </a:t>
            </a:r>
            <a:r>
              <a:rPr lang="ru-RU" dirty="0" err="1"/>
              <a:t>мм.рт.ст</a:t>
            </a:r>
            <a:r>
              <a:rPr lang="ru-RU" dirty="0"/>
              <a:t>. (или на 1,33 </a:t>
            </a:r>
            <a:r>
              <a:rPr lang="ru-RU" dirty="0" err="1"/>
              <a:t>гПа</a:t>
            </a:r>
            <a:r>
              <a:rPr lang="ru-RU" dirty="0"/>
              <a:t>)</a:t>
            </a:r>
          </a:p>
          <a:p>
            <a:endParaRPr lang="ru-RU" dirty="0"/>
          </a:p>
        </p:txBody>
      </p:sp>
    </p:spTree>
    <p:extLst>
      <p:ext uri="{BB962C8B-B14F-4D97-AF65-F5344CB8AC3E}">
        <p14:creationId xmlns:p14="http://schemas.microsoft.com/office/powerpoint/2010/main" val="5695582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8200" y="365125"/>
            <a:ext cx="10515600" cy="709295"/>
          </a:xfrm>
        </p:spPr>
        <p:txBody>
          <a:bodyPr/>
          <a:lstStyle/>
          <a:p>
            <a:pPr lvl="0" algn="ctr"/>
            <a:r>
              <a:rPr lang="ru-RU" b="1" u="sng" dirty="0" smtClean="0">
                <a:solidFill>
                  <a:srgbClr val="FFFF00"/>
                </a:solidFill>
              </a:rPr>
              <a:t>Биология</a:t>
            </a:r>
            <a:endParaRPr lang="ru-RU" b="1" dirty="0">
              <a:solidFill>
                <a:srgbClr val="FFFF00"/>
              </a:solidFill>
            </a:endParaRPr>
          </a:p>
        </p:txBody>
      </p:sp>
      <p:sp>
        <p:nvSpPr>
          <p:cNvPr id="3" name="Объект 2"/>
          <p:cNvSpPr>
            <a:spLocks noGrp="1"/>
          </p:cNvSpPr>
          <p:nvPr>
            <p:ph idx="1"/>
          </p:nvPr>
        </p:nvSpPr>
        <p:spPr>
          <a:xfrm>
            <a:off x="838200" y="1485900"/>
            <a:ext cx="11163300" cy="5166360"/>
          </a:xfrm>
        </p:spPr>
        <p:txBody>
          <a:bodyPr>
            <a:normAutofit/>
          </a:bodyPr>
          <a:lstStyle/>
          <a:p>
            <a:pPr marL="228600" lvl="1">
              <a:spcBef>
                <a:spcPts val="1000"/>
              </a:spcBef>
            </a:pPr>
            <a:r>
              <a:rPr lang="ru-RU" dirty="0" smtClean="0"/>
              <a:t>1. Задачи </a:t>
            </a:r>
            <a:r>
              <a:rPr lang="ru-RU" dirty="0"/>
              <a:t>на основе биологических особенностей поведения: Водяной паук-серебрянка строит в воде воздушный домик, перенося на лапках и брюшке пузырьки атмосферного воздуха и помещая их под купол паутины, прикрепленной концами к водным растениям. Сколько рейсов надо  сделать пауку, чтобы на глубине построить домик объемом 1 см</a:t>
            </a:r>
            <a:r>
              <a:rPr lang="ru-RU" baseline="30000" dirty="0"/>
              <a:t>3</a:t>
            </a:r>
            <a:r>
              <a:rPr lang="ru-RU" dirty="0"/>
              <a:t>, если каждый раз он берет 5 мм</a:t>
            </a:r>
            <a:r>
              <a:rPr lang="ru-RU" baseline="30000" dirty="0"/>
              <a:t>3</a:t>
            </a:r>
            <a:r>
              <a:rPr lang="ru-RU" dirty="0"/>
              <a:t> воздуха под атмосферным давлением</a:t>
            </a:r>
            <a:r>
              <a:rPr lang="ru-RU" dirty="0" smtClean="0"/>
              <a:t>?</a:t>
            </a:r>
          </a:p>
          <a:p>
            <a:pPr marL="228600" lvl="1">
              <a:spcBef>
                <a:spcPts val="1000"/>
              </a:spcBef>
            </a:pPr>
            <a:r>
              <a:rPr lang="ru-RU" dirty="0" smtClean="0"/>
              <a:t>2. Особое </a:t>
            </a:r>
            <a:r>
              <a:rPr lang="ru-RU" dirty="0"/>
              <a:t>значение приобретает реализация </a:t>
            </a:r>
            <a:r>
              <a:rPr lang="ru-RU" dirty="0" err="1"/>
              <a:t>межпредметных</a:t>
            </a:r>
            <a:r>
              <a:rPr lang="ru-RU" dirty="0"/>
              <a:t> связей при решении задачи экологического образования учащихся. Так, при изучении 49 альфа– бета– и гамма– излучений рассматривается их влияние на организм человека, при изучении материала о предельной поглощенной дозе излучения обсуждаются процессы, вызываемые в организме ионизирующими излучениями, </a:t>
            </a:r>
            <a:r>
              <a:rPr lang="ru-RU" dirty="0" err="1"/>
              <a:t>устойчивомть</a:t>
            </a:r>
            <a:r>
              <a:rPr lang="ru-RU" dirty="0"/>
              <a:t> организма к радиоактивному облучению, предельно допустимая доза излучения, радиоактивное заражение окружающей среды и защита от излучений, меры безопасности при работе атомных станций и др.</a:t>
            </a:r>
          </a:p>
          <a:p>
            <a:pPr marL="228600" lvl="1">
              <a:spcBef>
                <a:spcPts val="1000"/>
              </a:spcBef>
            </a:pPr>
            <a:endParaRPr lang="ru-RU" sz="1800" dirty="0"/>
          </a:p>
          <a:p>
            <a:endParaRPr lang="ru-RU" dirty="0"/>
          </a:p>
        </p:txBody>
      </p:sp>
    </p:spTree>
    <p:extLst>
      <p:ext uri="{BB962C8B-B14F-4D97-AF65-F5344CB8AC3E}">
        <p14:creationId xmlns:p14="http://schemas.microsoft.com/office/powerpoint/2010/main" val="33490707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8200" y="365126"/>
            <a:ext cx="10515600" cy="779462"/>
          </a:xfrm>
        </p:spPr>
        <p:txBody>
          <a:bodyPr/>
          <a:lstStyle/>
          <a:p>
            <a:pPr lvl="0" algn="ctr"/>
            <a:r>
              <a:rPr lang="ru-RU" b="1" u="sng" dirty="0" smtClean="0">
                <a:solidFill>
                  <a:srgbClr val="FFFF00"/>
                </a:solidFill>
              </a:rPr>
              <a:t>Литература</a:t>
            </a:r>
            <a:endParaRPr lang="ru-RU" b="1" dirty="0">
              <a:solidFill>
                <a:srgbClr val="FFFF00"/>
              </a:solidFill>
            </a:endParaRPr>
          </a:p>
        </p:txBody>
      </p:sp>
      <p:sp>
        <p:nvSpPr>
          <p:cNvPr id="3" name="Объект 2"/>
          <p:cNvSpPr>
            <a:spLocks noGrp="1"/>
          </p:cNvSpPr>
          <p:nvPr>
            <p:ph idx="1"/>
          </p:nvPr>
        </p:nvSpPr>
        <p:spPr>
          <a:xfrm>
            <a:off x="838200" y="1144588"/>
            <a:ext cx="11140440" cy="5713412"/>
          </a:xfrm>
        </p:spPr>
        <p:txBody>
          <a:bodyPr>
            <a:normAutofit fontScale="92500" lnSpcReduction="20000"/>
          </a:bodyPr>
          <a:lstStyle/>
          <a:p>
            <a:pPr lvl="2"/>
            <a:r>
              <a:rPr lang="ru-RU" b="1" dirty="0">
                <a:solidFill>
                  <a:schemeClr val="bg1"/>
                </a:solidFill>
              </a:rPr>
              <a:t>Дж. </a:t>
            </a:r>
            <a:r>
              <a:rPr lang="ru-RU" b="1" dirty="0" err="1">
                <a:solidFill>
                  <a:schemeClr val="bg1"/>
                </a:solidFill>
              </a:rPr>
              <a:t>К.Джером</a:t>
            </a:r>
            <a:r>
              <a:rPr lang="ru-RU" b="1" dirty="0">
                <a:solidFill>
                  <a:schemeClr val="bg1"/>
                </a:solidFill>
              </a:rPr>
              <a:t> «Трое в лодке, не считая собаки»:</a:t>
            </a:r>
            <a:endParaRPr lang="ru-RU" sz="1600" b="1" dirty="0">
              <a:solidFill>
                <a:schemeClr val="bg1"/>
              </a:solidFill>
            </a:endParaRPr>
          </a:p>
          <a:p>
            <a:pPr marL="0" indent="0">
              <a:buNone/>
            </a:pPr>
            <a:r>
              <a:rPr lang="ru-RU" b="1" dirty="0">
                <a:solidFill>
                  <a:schemeClr val="bg1"/>
                </a:solidFill>
              </a:rPr>
              <a:t> «Это был изумительный сыр, острый и со слезой, а его аромат мощностью в двести лошадиных сил действовал в радиусе трех миль и валил человека с ног на расстоянии двухсот ярдов». </a:t>
            </a:r>
            <a:endParaRPr lang="ru-RU" sz="2000" b="1" dirty="0">
              <a:solidFill>
                <a:schemeClr val="bg1"/>
              </a:solidFill>
            </a:endParaRPr>
          </a:p>
          <a:p>
            <a:r>
              <a:rPr lang="ru-RU" b="1" dirty="0">
                <a:solidFill>
                  <a:schemeClr val="bg1"/>
                </a:solidFill>
              </a:rPr>
              <a:t>Задача: На какое максимальное расстояние распространялся запах сыра в СИ? Какова скорость порыва «сырного» ветра, который валил с ног человека?</a:t>
            </a:r>
            <a:endParaRPr lang="ru-RU" sz="2000" b="1" dirty="0">
              <a:solidFill>
                <a:schemeClr val="bg1"/>
              </a:solidFill>
            </a:endParaRPr>
          </a:p>
          <a:p>
            <a:r>
              <a:rPr lang="ru-RU" b="1" dirty="0">
                <a:solidFill>
                  <a:schemeClr val="bg1"/>
                </a:solidFill>
              </a:rPr>
              <a:t>Подсказка к задаче:</a:t>
            </a:r>
            <a:br>
              <a:rPr lang="ru-RU" b="1" dirty="0">
                <a:solidFill>
                  <a:schemeClr val="bg1"/>
                </a:solidFill>
              </a:rPr>
            </a:br>
            <a:r>
              <a:rPr lang="ru-RU" b="1" dirty="0">
                <a:solidFill>
                  <a:schemeClr val="bg1"/>
                </a:solidFill>
              </a:rPr>
              <a:t>1 </a:t>
            </a:r>
            <a:r>
              <a:rPr lang="ru-RU" b="1" dirty="0" err="1">
                <a:solidFill>
                  <a:schemeClr val="bg1"/>
                </a:solidFill>
              </a:rPr>
              <a:t>л.с</a:t>
            </a:r>
            <a:r>
              <a:rPr lang="ru-RU" b="1" dirty="0">
                <a:solidFill>
                  <a:schemeClr val="bg1"/>
                </a:solidFill>
              </a:rPr>
              <a:t>. = 735,5 Вт 1 миля = 1609,344 м 1 ярд = 0,914 м</a:t>
            </a:r>
            <a:br>
              <a:rPr lang="ru-RU" b="1" dirty="0">
                <a:solidFill>
                  <a:schemeClr val="bg1"/>
                </a:solidFill>
              </a:rPr>
            </a:br>
            <a:r>
              <a:rPr lang="ru-RU" b="1" dirty="0">
                <a:solidFill>
                  <a:schemeClr val="bg1"/>
                </a:solidFill>
              </a:rPr>
              <a:t>Решение: Запах сыра распространялся на расстояние</a:t>
            </a:r>
            <a:br>
              <a:rPr lang="ru-RU" b="1" dirty="0">
                <a:solidFill>
                  <a:schemeClr val="bg1"/>
                </a:solidFill>
              </a:rPr>
            </a:br>
            <a:r>
              <a:rPr lang="ru-RU" b="1" dirty="0">
                <a:solidFill>
                  <a:schemeClr val="bg1"/>
                </a:solidFill>
              </a:rPr>
              <a:t>S = 4828 м.  Человека может свалить с ног, например, удар боксёра силой в 5000 Н.</a:t>
            </a:r>
            <a:br>
              <a:rPr lang="ru-RU" b="1" dirty="0">
                <a:solidFill>
                  <a:schemeClr val="bg1"/>
                </a:solidFill>
              </a:rPr>
            </a:br>
            <a:r>
              <a:rPr lang="ru-RU" b="1" dirty="0">
                <a:solidFill>
                  <a:schemeClr val="bg1"/>
                </a:solidFill>
              </a:rPr>
              <a:t>Вычислим скорость ветра по формуле v = N/F = 200·735,5 Вт /5000 Н ≈ 30м/с.</a:t>
            </a:r>
            <a:br>
              <a:rPr lang="ru-RU" b="1" dirty="0">
                <a:solidFill>
                  <a:schemeClr val="bg1"/>
                </a:solidFill>
              </a:rPr>
            </a:br>
            <a:r>
              <a:rPr lang="ru-RU" b="1" dirty="0">
                <a:solidFill>
                  <a:schemeClr val="bg1"/>
                </a:solidFill>
              </a:rPr>
              <a:t>Ответ: v ≈ 30м/с. Такой ветер называется «сильный шторм». Он вырывает с корнем деревья, разрушает здания. Свалить с ног человека может ветер, скорость которого 18-20 м/с.</a:t>
            </a:r>
            <a:endParaRPr lang="ru-RU" sz="2000" b="1" dirty="0">
              <a:solidFill>
                <a:schemeClr val="bg1"/>
              </a:solidFill>
            </a:endParaRPr>
          </a:p>
          <a:p>
            <a:endParaRPr lang="ru-RU" b="1" dirty="0">
              <a:solidFill>
                <a:schemeClr val="bg1"/>
              </a:solidFill>
            </a:endParaRPr>
          </a:p>
        </p:txBody>
      </p:sp>
    </p:spTree>
    <p:extLst>
      <p:ext uri="{BB962C8B-B14F-4D97-AF65-F5344CB8AC3E}">
        <p14:creationId xmlns:p14="http://schemas.microsoft.com/office/powerpoint/2010/main" val="3624831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8200" y="365126"/>
            <a:ext cx="10515600" cy="779462"/>
          </a:xfrm>
        </p:spPr>
        <p:txBody>
          <a:bodyPr/>
          <a:lstStyle/>
          <a:p>
            <a:pPr algn="ctr"/>
            <a:r>
              <a:rPr lang="ru-RU" b="1" u="sng" dirty="0" smtClean="0">
                <a:solidFill>
                  <a:srgbClr val="FFFF00"/>
                </a:solidFill>
              </a:rPr>
              <a:t>Литература</a:t>
            </a:r>
            <a:endParaRPr lang="ru-RU" dirty="0"/>
          </a:p>
        </p:txBody>
      </p:sp>
      <p:sp>
        <p:nvSpPr>
          <p:cNvPr id="3" name="Объект 2"/>
          <p:cNvSpPr>
            <a:spLocks noGrp="1"/>
          </p:cNvSpPr>
          <p:nvPr>
            <p:ph idx="1"/>
          </p:nvPr>
        </p:nvSpPr>
        <p:spPr>
          <a:xfrm>
            <a:off x="838200" y="1825624"/>
            <a:ext cx="10515600" cy="4735195"/>
          </a:xfrm>
        </p:spPr>
        <p:txBody>
          <a:bodyPr>
            <a:normAutofit fontScale="85000" lnSpcReduction="20000"/>
          </a:bodyPr>
          <a:lstStyle/>
          <a:p>
            <a:pPr marL="0" indent="0">
              <a:buNone/>
            </a:pPr>
            <a:r>
              <a:rPr lang="ru-RU" b="1" dirty="0"/>
              <a:t>Работа с текстом. </a:t>
            </a:r>
            <a:r>
              <a:rPr lang="ru-RU" b="1" dirty="0" smtClean="0"/>
              <a:t>                       Анализ </a:t>
            </a:r>
            <a:r>
              <a:rPr lang="ru-RU" b="1" dirty="0"/>
              <a:t>звука</a:t>
            </a:r>
            <a:endParaRPr lang="ru-RU" dirty="0"/>
          </a:p>
          <a:p>
            <a:pPr marL="0" indent="0">
              <a:buNone/>
            </a:pPr>
            <a:r>
              <a:rPr lang="ru-RU" dirty="0"/>
              <a:t>При помощи наборов акустических резонаторов можно установить, какие тоны входят в состав данного звука и каковы их амплитуды. Такое установление спектра сложного звука называется его гармоническим анализом.</a:t>
            </a:r>
          </a:p>
          <a:p>
            <a:pPr marL="0" indent="0">
              <a:buNone/>
            </a:pPr>
            <a:r>
              <a:rPr lang="ru-RU" dirty="0"/>
              <a:t>Раньше анализ звука выполнялся с помощью резонаторов, представляющих собой полые шары разного размера, имеющих открытый отросток, вставляемый в ухо, и отверстие с противоположной стороны. Для анализа звука существенно, что всякий раз, когда в анализируемом звуке содержится тон, частота которого равна частоте резонатора, последний начинает громко звучать в этом тоне.</a:t>
            </a:r>
          </a:p>
          <a:p>
            <a:pPr marL="0" indent="0">
              <a:buNone/>
            </a:pPr>
            <a:r>
              <a:rPr lang="ru-RU" dirty="0"/>
              <a:t>Такие способы анализа, однако, очень неточны и кропотливы. В настоящее время они вытеснены значительно более совершенными, точными и быстрыми электроакустическими методами. Суть их сводится к тому, что акустическое колебание сначала преобразуется в электрическое колебание с сохранением той же формы, а </a:t>
            </a:r>
            <a:r>
              <a:rPr lang="ru-RU" dirty="0" smtClean="0"/>
              <a:t>следовательно…….</a:t>
            </a:r>
            <a:endParaRPr lang="ru-RU" dirty="0"/>
          </a:p>
        </p:txBody>
      </p:sp>
    </p:spTree>
    <p:extLst>
      <p:ext uri="{BB962C8B-B14F-4D97-AF65-F5344CB8AC3E}">
        <p14:creationId xmlns:p14="http://schemas.microsoft.com/office/powerpoint/2010/main" val="3221478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thumbs/1613567328_110-p-fon-dlya-prezentatsii-po-fizike-13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38200" y="365125"/>
            <a:ext cx="10515600" cy="6492875"/>
          </a:xfrm>
        </p:spPr>
        <p:txBody>
          <a:bodyPr>
            <a:normAutofit fontScale="90000"/>
          </a:bodyPr>
          <a:lstStyle/>
          <a:p>
            <a:pPr algn="just"/>
            <a:r>
              <a:rPr lang="ru-RU" b="1" dirty="0" smtClean="0"/>
              <a:t>В связи с этим при подготовке учащихся к ГИА по физике становятся широко востребованными </a:t>
            </a:r>
            <a:r>
              <a:rPr lang="ru-RU" b="1" dirty="0" err="1" smtClean="0"/>
              <a:t>метапредметные</a:t>
            </a:r>
            <a:r>
              <a:rPr lang="ru-RU" b="1" dirty="0" smtClean="0"/>
              <a:t> навыки ученика, его </a:t>
            </a:r>
            <a:r>
              <a:rPr lang="ru-RU" b="1" dirty="0" err="1" smtClean="0"/>
              <a:t>метаумения</a:t>
            </a:r>
            <a:r>
              <a:rPr lang="ru-RU" b="1" dirty="0" smtClean="0"/>
              <a:t>.</a:t>
            </a:r>
            <a:br>
              <a:rPr lang="ru-RU" b="1" dirty="0" smtClean="0"/>
            </a:br>
            <a:r>
              <a:rPr lang="ru-RU" b="1" dirty="0" smtClean="0">
                <a:latin typeface="Arial Black" panose="020B0A04020102020204" pitchFamily="34" charset="0"/>
              </a:rPr>
              <a:t/>
            </a:r>
            <a:br>
              <a:rPr lang="ru-RU" b="1" dirty="0" smtClean="0">
                <a:latin typeface="Arial Black" panose="020B0A04020102020204" pitchFamily="34" charset="0"/>
              </a:rPr>
            </a:br>
            <a:r>
              <a:rPr lang="ru-RU" b="1" dirty="0" err="1" smtClean="0">
                <a:latin typeface="Arial Black" panose="020B0A04020102020204" pitchFamily="34" charset="0"/>
              </a:rPr>
              <a:t>Метаумения</a:t>
            </a:r>
            <a:r>
              <a:rPr lang="ru-RU" b="1" dirty="0"/>
              <a:t> - присвоенные </a:t>
            </a:r>
            <a:r>
              <a:rPr lang="ru-RU" b="1" dirty="0" err="1"/>
              <a:t>метаспособы</a:t>
            </a:r>
            <a:r>
              <a:rPr lang="ru-RU" b="1" dirty="0"/>
              <a:t>, </a:t>
            </a:r>
            <a:r>
              <a:rPr lang="ru-RU" b="1" dirty="0" err="1"/>
              <a:t>общеучебные</a:t>
            </a:r>
            <a:r>
              <a:rPr lang="ru-RU" b="1" dirty="0"/>
              <a:t>, междисциплинарные (</a:t>
            </a:r>
            <a:r>
              <a:rPr lang="ru-RU" b="1" dirty="0" err="1"/>
              <a:t>надпредметные</a:t>
            </a:r>
            <a:r>
              <a:rPr lang="ru-RU" b="1" dirty="0"/>
              <a:t>) познавательные умения и навыки: планировать; производить измерения; представлять результаты в различных знаковых системах; делать логически выстроенное </a:t>
            </a:r>
            <a:r>
              <a:rPr lang="ru-RU" b="1" dirty="0" smtClean="0"/>
              <a:t>сообщение.</a:t>
            </a:r>
            <a:r>
              <a:rPr lang="ru-RU" dirty="0" smtClean="0"/>
              <a:t/>
            </a:r>
            <a:br>
              <a:rPr lang="ru-RU" dirty="0" smtClean="0"/>
            </a:br>
            <a:endParaRPr lang="ru-RU" dirty="0"/>
          </a:p>
        </p:txBody>
      </p:sp>
    </p:spTree>
    <p:extLst>
      <p:ext uri="{BB962C8B-B14F-4D97-AF65-F5344CB8AC3E}">
        <p14:creationId xmlns:p14="http://schemas.microsoft.com/office/powerpoint/2010/main" val="7238705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a:xfrm>
            <a:off x="297180" y="365126"/>
            <a:ext cx="11056620" cy="457834"/>
          </a:xfrm>
        </p:spPr>
        <p:txBody>
          <a:bodyPr>
            <a:normAutofit fontScale="90000"/>
          </a:bodyPr>
          <a:lstStyle/>
          <a:p>
            <a:pPr algn="ctr"/>
            <a:r>
              <a:rPr lang="ru-RU" b="1" dirty="0"/>
              <a:t>Работа с текстом. </a:t>
            </a:r>
            <a:endParaRPr lang="ru-RU" dirty="0"/>
          </a:p>
        </p:txBody>
      </p:sp>
      <p:sp>
        <p:nvSpPr>
          <p:cNvPr id="3" name="Объект 2"/>
          <p:cNvSpPr>
            <a:spLocks noGrp="1"/>
          </p:cNvSpPr>
          <p:nvPr>
            <p:ph idx="1"/>
          </p:nvPr>
        </p:nvSpPr>
        <p:spPr>
          <a:xfrm>
            <a:off x="297180" y="822959"/>
            <a:ext cx="11704320" cy="6035041"/>
          </a:xfrm>
        </p:spPr>
        <p:txBody>
          <a:bodyPr>
            <a:normAutofit fontScale="62500" lnSpcReduction="20000"/>
          </a:bodyPr>
          <a:lstStyle/>
          <a:p>
            <a:pPr marL="0" indent="0">
              <a:buNone/>
            </a:pPr>
            <a:r>
              <a:rPr lang="ru-RU" dirty="0"/>
              <a:t>Задания к тексту</a:t>
            </a:r>
            <a:r>
              <a:rPr lang="ru-RU" dirty="0" smtClean="0"/>
              <a:t>:</a:t>
            </a:r>
            <a:endParaRPr lang="ru-RU" dirty="0"/>
          </a:p>
          <a:p>
            <a:pPr marL="0" indent="0">
              <a:buNone/>
            </a:pPr>
            <a:r>
              <a:rPr lang="ru-RU" dirty="0"/>
              <a:t>1 тип заданий.</a:t>
            </a:r>
          </a:p>
          <a:p>
            <a:pPr marL="0" indent="0">
              <a:buNone/>
            </a:pPr>
            <a:r>
              <a:rPr lang="ru-RU" dirty="0"/>
              <a:t> Гармоническим анализом звука называют</a:t>
            </a:r>
          </a:p>
          <a:p>
            <a:pPr marL="0" indent="0">
              <a:buNone/>
            </a:pPr>
            <a:r>
              <a:rPr lang="ru-RU" dirty="0"/>
              <a:t>А. установление числа тонов, входящих в состав сложного звука.</a:t>
            </a:r>
          </a:p>
          <a:p>
            <a:pPr marL="0" indent="0">
              <a:buNone/>
            </a:pPr>
            <a:r>
              <a:rPr lang="ru-RU" dirty="0"/>
              <a:t>Б. установление частот и амплитуд тонов, входящих в состав сложного звука</a:t>
            </a:r>
            <a:r>
              <a:rPr lang="ru-RU" dirty="0" smtClean="0"/>
              <a:t>.</a:t>
            </a:r>
            <a:endParaRPr lang="ru-RU" dirty="0"/>
          </a:p>
          <a:p>
            <a:pPr marL="0" indent="0">
              <a:buNone/>
            </a:pPr>
            <a:r>
              <a:rPr lang="ru-RU" dirty="0"/>
              <a:t>Правильный ответ</a:t>
            </a:r>
            <a:r>
              <a:rPr lang="ru-RU" dirty="0" smtClean="0"/>
              <a:t>:</a:t>
            </a:r>
            <a:endParaRPr lang="ru-RU" dirty="0"/>
          </a:p>
          <a:p>
            <a:r>
              <a:rPr lang="ru-RU" dirty="0"/>
              <a:t>1) только А</a:t>
            </a:r>
          </a:p>
          <a:p>
            <a:r>
              <a:rPr lang="ru-RU" dirty="0"/>
              <a:t>2) только Б</a:t>
            </a:r>
          </a:p>
          <a:p>
            <a:r>
              <a:rPr lang="ru-RU" dirty="0"/>
              <a:t>3) и А, и Б</a:t>
            </a:r>
          </a:p>
          <a:p>
            <a:r>
              <a:rPr lang="ru-RU" dirty="0"/>
              <a:t>4) ни А, ни Б</a:t>
            </a:r>
          </a:p>
          <a:p>
            <a:pPr marL="0" indent="0">
              <a:buNone/>
            </a:pPr>
            <a:r>
              <a:rPr lang="ru-RU" dirty="0"/>
              <a:t>2 тип заданий. </a:t>
            </a:r>
          </a:p>
          <a:p>
            <a:pPr marL="0" indent="0">
              <a:buNone/>
            </a:pPr>
            <a:r>
              <a:rPr lang="ru-RU" dirty="0"/>
              <a:t>Можно ли, используя спектр звуковых колебаний, отличить один гласный звук от другого? Ответ поясните.</a:t>
            </a:r>
          </a:p>
          <a:p>
            <a:r>
              <a:rPr lang="ru-RU" b="1" dirty="0"/>
              <a:t>Решение.</a:t>
            </a:r>
            <a:endParaRPr lang="ru-RU" dirty="0"/>
          </a:p>
          <a:p>
            <a:pPr marL="0" indent="0">
              <a:buNone/>
            </a:pPr>
            <a:r>
              <a:rPr lang="ru-RU" dirty="0"/>
              <a:t>Ответ: можно.</a:t>
            </a:r>
          </a:p>
          <a:p>
            <a:pPr marL="0" indent="0">
              <a:buNone/>
            </a:pPr>
            <a:r>
              <a:rPr lang="ru-RU" dirty="0"/>
              <a:t>Объяснение: гласные звуки характеризуются наличием в их спектрах областей обертонов с большой амплитудой, причём эти области лежат для каждой гласной всегда на одних и тех же частотах независимо от высоты пропетого гласного звука. Каждый конкретный гласный звук характеризуется уникальным, только ему присущем, набором обертонов и их амплитуд. По наличию или отсутствию этих обертонов можно отличить один гласный звук от другого.</a:t>
            </a:r>
          </a:p>
          <a:p>
            <a:endParaRPr lang="ru-RU" dirty="0"/>
          </a:p>
        </p:txBody>
      </p:sp>
    </p:spTree>
    <p:extLst>
      <p:ext uri="{BB962C8B-B14F-4D97-AF65-F5344CB8AC3E}">
        <p14:creationId xmlns:p14="http://schemas.microsoft.com/office/powerpoint/2010/main" val="32012307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8200" y="365126"/>
            <a:ext cx="10515600" cy="779462"/>
          </a:xfrm>
        </p:spPr>
        <p:txBody>
          <a:bodyPr/>
          <a:lstStyle/>
          <a:p>
            <a:pPr lvl="0" algn="ctr"/>
            <a:r>
              <a:rPr lang="ru-RU" b="1" u="sng" dirty="0" smtClean="0">
                <a:solidFill>
                  <a:srgbClr val="FFFF00"/>
                </a:solidFill>
              </a:rPr>
              <a:t>Химия</a:t>
            </a:r>
            <a:endParaRPr lang="ru-RU" b="1" dirty="0">
              <a:solidFill>
                <a:srgbClr val="FFFF00"/>
              </a:solidFill>
            </a:endParaRPr>
          </a:p>
        </p:txBody>
      </p:sp>
      <p:sp>
        <p:nvSpPr>
          <p:cNvPr id="3" name="Объект 2"/>
          <p:cNvSpPr>
            <a:spLocks noGrp="1"/>
          </p:cNvSpPr>
          <p:nvPr>
            <p:ph idx="1"/>
          </p:nvPr>
        </p:nvSpPr>
        <p:spPr>
          <a:xfrm>
            <a:off x="838200" y="1144588"/>
            <a:ext cx="8007827" cy="5713412"/>
          </a:xfrm>
        </p:spPr>
        <p:txBody>
          <a:bodyPr>
            <a:normAutofit fontScale="62500" lnSpcReduction="20000"/>
          </a:bodyPr>
          <a:lstStyle/>
          <a:p>
            <a:pPr marL="0" lvl="1" indent="0">
              <a:spcBef>
                <a:spcPts val="1000"/>
              </a:spcBef>
              <a:buNone/>
            </a:pPr>
            <a:r>
              <a:rPr lang="ru-RU" sz="3200" b="1" dirty="0"/>
              <a:t>На рисунке представлен фрагмент Периодической системы химических элементов Д.И. Менделеева. </a:t>
            </a:r>
          </a:p>
          <a:p>
            <a:pPr marL="0" indent="0">
              <a:buNone/>
            </a:pPr>
            <a:r>
              <a:rPr lang="ru-RU" dirty="0" smtClean="0"/>
              <a:t>Используя </a:t>
            </a:r>
            <a:r>
              <a:rPr lang="ru-RU" dirty="0"/>
              <a:t>таблицу, выберите из предложенного перечня два верных утверждения. Укажите их номера. </a:t>
            </a:r>
            <a:endParaRPr lang="ru-RU" sz="2000" dirty="0"/>
          </a:p>
          <a:p>
            <a:r>
              <a:rPr lang="ru-RU" dirty="0"/>
              <a:t>1) Ядро бериллия с массовым числом 10 содержит 10 нейтронов. (Ядро бериллия имеет порядковый номер 4, значит, ядро бериллия содержит 4 протона. Если массовое число равно 10, то число нейтронов 10 – 4 = 6. Утверждение неверное.)</a:t>
            </a:r>
            <a:endParaRPr lang="ru-RU" sz="2000" dirty="0"/>
          </a:p>
          <a:p>
            <a:r>
              <a:rPr lang="ru-RU" dirty="0"/>
              <a:t> 2) Ядро бора с массовым числом 10 содержит 6 протонов. (Ядро бора имеет порядковый номер 5, значит, ядра бора с разными массовыми числами содержат по 5 протонов и разное число нейтронов. Утверждение неверное.) </a:t>
            </a:r>
            <a:endParaRPr lang="ru-RU" sz="2000" dirty="0"/>
          </a:p>
          <a:p>
            <a:r>
              <a:rPr lang="ru-RU" dirty="0"/>
              <a:t>3) При ионизации атома заряд ядра увеличивается. (При ионизации атом теряет часть электронов. Этот процесс не затрагивает ядра атома, следовательно, заряд ядра не меняется. Утверждение неверное.) </a:t>
            </a:r>
            <a:endParaRPr lang="ru-RU" sz="2000" dirty="0"/>
          </a:p>
          <a:p>
            <a:r>
              <a:rPr lang="ru-RU" dirty="0"/>
              <a:t>4) Нейтральный атом азота содержит 7 электронов. (Ядро азота имеет порядковый номер 7, значит, ядро содержит 7 протонов, а в нейтральном атоме должно быть 7 электронов, так как заряд ядра должен быть равен по модулю общему заряду электронов. Утверждение верное.) </a:t>
            </a:r>
            <a:endParaRPr lang="ru-RU" sz="2000" dirty="0"/>
          </a:p>
          <a:p>
            <a:r>
              <a:rPr lang="ru-RU" dirty="0"/>
              <a:t>5) Ядро лития содержит 3 протона. (Ядро лития имеет порядковый номер 3, значит, заряд ядра равен 3 и ядро содержит 3 протона. Утверждение верное.) </a:t>
            </a:r>
            <a:endParaRPr lang="ru-RU" sz="2000" dirty="0"/>
          </a:p>
          <a:p>
            <a:r>
              <a:rPr lang="ru-RU" dirty="0"/>
              <a:t>Ответ: 4 5 </a:t>
            </a:r>
            <a:endParaRPr lang="ru-RU" sz="2000" dirty="0"/>
          </a:p>
        </p:txBody>
      </p:sp>
      <p:pic>
        <p:nvPicPr>
          <p:cNvPr id="6" name="Рисунок 5" descr="https://phys-ege.sdamgia.ru/get_file?id=16461"/>
          <p:cNvPicPr/>
          <p:nvPr/>
        </p:nvPicPr>
        <p:blipFill>
          <a:blip r:embed="rId4">
            <a:extLst>
              <a:ext uri="{28A0092B-C50C-407E-A947-70E740481C1C}">
                <a14:useLocalDpi xmlns:a14="http://schemas.microsoft.com/office/drawing/2010/main" val="0"/>
              </a:ext>
            </a:extLst>
          </a:blip>
          <a:srcRect/>
          <a:stretch>
            <a:fillRect/>
          </a:stretch>
        </p:blipFill>
        <p:spPr bwMode="auto">
          <a:xfrm>
            <a:off x="8846554" y="1972469"/>
            <a:ext cx="3345445" cy="3079591"/>
          </a:xfrm>
          <a:prstGeom prst="rect">
            <a:avLst/>
          </a:prstGeom>
          <a:noFill/>
          <a:ln>
            <a:noFill/>
          </a:ln>
        </p:spPr>
      </p:pic>
    </p:spTree>
    <p:extLst>
      <p:ext uri="{BB962C8B-B14F-4D97-AF65-F5344CB8AC3E}">
        <p14:creationId xmlns:p14="http://schemas.microsoft.com/office/powerpoint/2010/main" val="40402130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8200" y="365126"/>
            <a:ext cx="10515600" cy="779462"/>
          </a:xfrm>
        </p:spPr>
        <p:txBody>
          <a:bodyPr/>
          <a:lstStyle/>
          <a:p>
            <a:pPr algn="ctr"/>
            <a:r>
              <a:rPr lang="ru-RU" b="1" u="sng" dirty="0" smtClean="0">
                <a:solidFill>
                  <a:srgbClr val="FFFF00"/>
                </a:solidFill>
              </a:rPr>
              <a:t>Химия</a:t>
            </a:r>
            <a:endParaRPr lang="ru-RU" dirty="0"/>
          </a:p>
        </p:txBody>
      </p:sp>
      <p:sp>
        <p:nvSpPr>
          <p:cNvPr id="3" name="Объект 2"/>
          <p:cNvSpPr>
            <a:spLocks noGrp="1"/>
          </p:cNvSpPr>
          <p:nvPr>
            <p:ph idx="1"/>
          </p:nvPr>
        </p:nvSpPr>
        <p:spPr>
          <a:xfrm>
            <a:off x="838200" y="1144588"/>
            <a:ext cx="10515600" cy="5032375"/>
          </a:xfrm>
        </p:spPr>
        <p:txBody>
          <a:bodyPr/>
          <a:lstStyle/>
          <a:p>
            <a:r>
              <a:rPr lang="ru-RU" dirty="0"/>
              <a:t>Найти число молекул в ложке массой </a:t>
            </a:r>
            <a:r>
              <a:rPr lang="ru-RU" dirty="0" smtClean="0"/>
              <a:t>54гр.</a:t>
            </a:r>
          </a:p>
          <a:p>
            <a:endParaRPr lang="ru-RU" dirty="0"/>
          </a:p>
          <a:p>
            <a:endParaRPr lang="ru-RU" dirty="0" smtClean="0"/>
          </a:p>
          <a:p>
            <a:endParaRPr lang="ru-RU" dirty="0"/>
          </a:p>
        </p:txBody>
      </p:sp>
      <p:pic>
        <p:nvPicPr>
          <p:cNvPr id="6" name="Рисунок 5" descr="https://5terka.com/images/fiz9-11stepzad/fiz9-11stepanova2-524.png"/>
          <p:cNvPicPr/>
          <p:nvPr/>
        </p:nvPicPr>
        <p:blipFill>
          <a:blip r:embed="rId4">
            <a:extLst>
              <a:ext uri="{28A0092B-C50C-407E-A947-70E740481C1C}">
                <a14:useLocalDpi xmlns:a14="http://schemas.microsoft.com/office/drawing/2010/main" val="0"/>
              </a:ext>
            </a:extLst>
          </a:blip>
          <a:srcRect/>
          <a:stretch>
            <a:fillRect/>
          </a:stretch>
        </p:blipFill>
        <p:spPr bwMode="auto">
          <a:xfrm>
            <a:off x="1005840" y="1924050"/>
            <a:ext cx="9212580" cy="2967990"/>
          </a:xfrm>
          <a:prstGeom prst="rect">
            <a:avLst/>
          </a:prstGeom>
          <a:noFill/>
          <a:ln>
            <a:noFill/>
          </a:ln>
        </p:spPr>
      </p:pic>
    </p:spTree>
    <p:extLst>
      <p:ext uri="{BB962C8B-B14F-4D97-AF65-F5344CB8AC3E}">
        <p14:creationId xmlns:p14="http://schemas.microsoft.com/office/powerpoint/2010/main" val="4188827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p:txBody>
          <a:bodyPr/>
          <a:lstStyle/>
          <a:p>
            <a:pPr lvl="0" algn="ctr"/>
            <a:r>
              <a:rPr lang="ru-RU" b="1" u="sng" dirty="0" smtClean="0">
                <a:solidFill>
                  <a:srgbClr val="FFFF00"/>
                </a:solidFill>
              </a:rPr>
              <a:t>Технология</a:t>
            </a:r>
            <a:endParaRPr lang="ru-RU" b="1" dirty="0">
              <a:solidFill>
                <a:srgbClr val="FFFF00"/>
              </a:solidFill>
            </a:endParaRPr>
          </a:p>
        </p:txBody>
      </p:sp>
      <p:sp>
        <p:nvSpPr>
          <p:cNvPr id="3" name="Объект 2"/>
          <p:cNvSpPr>
            <a:spLocks noGrp="1"/>
          </p:cNvSpPr>
          <p:nvPr>
            <p:ph idx="1"/>
          </p:nvPr>
        </p:nvSpPr>
        <p:spPr/>
        <p:txBody>
          <a:bodyPr>
            <a:normAutofit fontScale="85000" lnSpcReduction="20000"/>
          </a:bodyPr>
          <a:lstStyle/>
          <a:p>
            <a:pPr marL="0" indent="0">
              <a:buNone/>
            </a:pPr>
            <a:r>
              <a:rPr lang="ru-RU" dirty="0"/>
              <a:t>Используя каретку (брусок) с крючком, динамометр, два груза, направляющую рейку, соберите экспериментальную установку для измерения коэффициента трения скольжения между кареткой и поверхностью рейки. Абсолютная погрешность измерения силы составляет ±0,1 Н.</a:t>
            </a:r>
          </a:p>
          <a:p>
            <a:pPr marL="0" indent="0">
              <a:buNone/>
            </a:pPr>
            <a:endParaRPr lang="ru-RU" dirty="0"/>
          </a:p>
          <a:p>
            <a:r>
              <a:rPr lang="ru-RU" dirty="0"/>
              <a:t>В ответе:</a:t>
            </a:r>
          </a:p>
          <a:p>
            <a:r>
              <a:rPr lang="ru-RU" dirty="0"/>
              <a:t>1) сделайте рисунок экспериментальной установки;</a:t>
            </a:r>
          </a:p>
          <a:p>
            <a:r>
              <a:rPr lang="ru-RU" dirty="0"/>
              <a:t>2) запишите формулу для расчёта коэффициента трения скольжения;</a:t>
            </a:r>
          </a:p>
          <a:p>
            <a:r>
              <a:rPr lang="ru-RU" dirty="0"/>
              <a:t>3) укажите результаты измерения веса каретки с грузами и силы трения скольжения при движении каретки с грузами по поверхности рейки с учётом абсолютных погрешностей измерений;</a:t>
            </a:r>
          </a:p>
          <a:p>
            <a:r>
              <a:rPr lang="ru-RU" dirty="0"/>
              <a:t>4) запишите числовое значение коэффициента трения скольжения.</a:t>
            </a:r>
          </a:p>
          <a:p>
            <a:endParaRPr lang="ru-RU" dirty="0"/>
          </a:p>
        </p:txBody>
      </p:sp>
    </p:spTree>
    <p:extLst>
      <p:ext uri="{BB962C8B-B14F-4D97-AF65-F5344CB8AC3E}">
        <p14:creationId xmlns:p14="http://schemas.microsoft.com/office/powerpoint/2010/main" val="1029138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p:txBody>
          <a:bodyPr/>
          <a:lstStyle/>
          <a:p>
            <a:pPr lvl="0" algn="ctr"/>
            <a:r>
              <a:rPr lang="ru-RU" b="1" u="sng" dirty="0" smtClean="0">
                <a:solidFill>
                  <a:srgbClr val="FFFF00"/>
                </a:solidFill>
              </a:rPr>
              <a:t>История</a:t>
            </a:r>
            <a:endParaRPr lang="ru-RU" b="1" dirty="0">
              <a:solidFill>
                <a:srgbClr val="FFFF00"/>
              </a:solidFill>
            </a:endParaRPr>
          </a:p>
        </p:txBody>
      </p:sp>
      <p:sp>
        <p:nvSpPr>
          <p:cNvPr id="3" name="Объект 2"/>
          <p:cNvSpPr>
            <a:spLocks noGrp="1"/>
          </p:cNvSpPr>
          <p:nvPr>
            <p:ph idx="1"/>
          </p:nvPr>
        </p:nvSpPr>
        <p:spPr/>
        <p:txBody>
          <a:bodyPr/>
          <a:lstStyle/>
          <a:p>
            <a:pPr marL="228600" lvl="2">
              <a:spcBef>
                <a:spcPts val="1000"/>
              </a:spcBef>
            </a:pPr>
            <a:r>
              <a:rPr lang="ru-RU" sz="3600" dirty="0"/>
              <a:t>Масса прославленного в Великой Отечественной войне танка Т – 34 равна 314000 Н., длина части гусеницы, которая соприкасается с полотном дороги равна 3.5 м, ширина 50 см. Вычислите давление танка на грунт и сравните его с тем давлением, которое человек производит на землю при ходьбе.</a:t>
            </a:r>
          </a:p>
          <a:p>
            <a:endParaRPr lang="ru-RU" dirty="0"/>
          </a:p>
        </p:txBody>
      </p:sp>
    </p:spTree>
    <p:extLst>
      <p:ext uri="{BB962C8B-B14F-4D97-AF65-F5344CB8AC3E}">
        <p14:creationId xmlns:p14="http://schemas.microsoft.com/office/powerpoint/2010/main" val="19326528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a:xfrm>
            <a:off x="838200" y="365126"/>
            <a:ext cx="10515600" cy="779462"/>
          </a:xfrm>
        </p:spPr>
        <p:txBody>
          <a:bodyPr/>
          <a:lstStyle/>
          <a:p>
            <a:pPr algn="ctr"/>
            <a:r>
              <a:rPr lang="ru-RU" b="1" u="sng" dirty="0">
                <a:solidFill>
                  <a:srgbClr val="FFFF00"/>
                </a:solidFill>
              </a:rPr>
              <a:t>Астрономия</a:t>
            </a:r>
            <a:endParaRPr lang="ru-RU" b="1" dirty="0">
              <a:solidFill>
                <a:srgbClr val="FFFF00"/>
              </a:solidFill>
            </a:endParaRPr>
          </a:p>
        </p:txBody>
      </p:sp>
      <p:pic>
        <p:nvPicPr>
          <p:cNvPr id="6" name="Объект 5" descr="C:\Users\Татьяна\Pictures\р3 (2).png"/>
          <p:cNvPicPr>
            <a:picLocks noGrp="1"/>
          </p:cNvPicPr>
          <p:nvPr>
            <p:ph idx="1"/>
          </p:nvPr>
        </p:nvPicPr>
        <p:blipFill rotWithShape="1">
          <a:blip r:embed="rId4">
            <a:extLst>
              <a:ext uri="{28A0092B-C50C-407E-A947-70E740481C1C}">
                <a14:useLocalDpi xmlns:a14="http://schemas.microsoft.com/office/drawing/2010/main" val="0"/>
              </a:ext>
            </a:extLst>
          </a:blip>
          <a:srcRect l="8071"/>
          <a:stretch/>
        </p:blipFill>
        <p:spPr bwMode="auto">
          <a:xfrm>
            <a:off x="2242982" y="1213168"/>
            <a:ext cx="7706033" cy="2987061"/>
          </a:xfrm>
          <a:prstGeom prst="rect">
            <a:avLst/>
          </a:prstGeom>
          <a:noFill/>
          <a:ln>
            <a:noFill/>
          </a:ln>
          <a:extLst>
            <a:ext uri="{53640926-AAD7-44D8-BBD7-CCE9431645EC}">
              <a14:shadowObscured xmlns:a14="http://schemas.microsoft.com/office/drawing/2010/main"/>
            </a:ext>
          </a:extLst>
        </p:spPr>
      </p:pic>
      <p:pic>
        <p:nvPicPr>
          <p:cNvPr id="7" name="Рисунок 6" descr="C:\Users\Татьяна\Pictures\р4 (2).png"/>
          <p:cNvPicPr/>
          <p:nvPr/>
        </p:nvPicPr>
        <p:blipFill rotWithShape="1">
          <a:blip r:embed="rId5">
            <a:extLst>
              <a:ext uri="{28A0092B-C50C-407E-A947-70E740481C1C}">
                <a14:useLocalDpi xmlns:a14="http://schemas.microsoft.com/office/drawing/2010/main" val="0"/>
              </a:ext>
            </a:extLst>
          </a:blip>
          <a:srcRect b="15480"/>
          <a:stretch/>
        </p:blipFill>
        <p:spPr bwMode="auto">
          <a:xfrm>
            <a:off x="1973256" y="4097805"/>
            <a:ext cx="8245483" cy="27260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988491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0" y="-67786"/>
            <a:ext cx="12192000" cy="6925786"/>
          </a:xfrm>
          <a:prstGeom prst="rect">
            <a:avLst/>
          </a:prstGeom>
        </p:spPr>
      </p:pic>
      <p:sp>
        <p:nvSpPr>
          <p:cNvPr id="2" name="Заголовок 1"/>
          <p:cNvSpPr>
            <a:spLocks noGrp="1"/>
          </p:cNvSpPr>
          <p:nvPr>
            <p:ph type="title"/>
          </p:nvPr>
        </p:nvSpPr>
        <p:spPr/>
        <p:txBody>
          <a:bodyPr/>
          <a:lstStyle/>
          <a:p>
            <a:r>
              <a:rPr lang="ru-RU" b="1" dirty="0" smtClean="0">
                <a:solidFill>
                  <a:srgbClr val="002060"/>
                </a:solidFill>
                <a:latin typeface="Arial Black" panose="020B0A04020102020204" pitchFamily="34" charset="0"/>
              </a:rPr>
              <a:t>И ТАК….</a:t>
            </a:r>
            <a:endParaRPr lang="ru-RU" b="1" dirty="0">
              <a:solidFill>
                <a:srgbClr val="002060"/>
              </a:solidFill>
              <a:latin typeface="Arial Black" panose="020B0A04020102020204" pitchFamily="34" charset="0"/>
            </a:endParaRPr>
          </a:p>
        </p:txBody>
      </p:sp>
      <p:sp>
        <p:nvSpPr>
          <p:cNvPr id="5" name="Прямоугольник 4"/>
          <p:cNvSpPr/>
          <p:nvPr/>
        </p:nvSpPr>
        <p:spPr>
          <a:xfrm>
            <a:off x="342900" y="1443841"/>
            <a:ext cx="11010900" cy="4893647"/>
          </a:xfrm>
          <a:prstGeom prst="rect">
            <a:avLst/>
          </a:prstGeom>
        </p:spPr>
        <p:txBody>
          <a:bodyPr wrap="square">
            <a:spAutoFit/>
          </a:bodyPr>
          <a:lstStyle/>
          <a:p>
            <a:pPr algn="just"/>
            <a:r>
              <a:rPr lang="ru-RU" sz="2400" dirty="0" err="1" smtClean="0">
                <a:latin typeface="Arial Black" panose="020B0A04020102020204" pitchFamily="34" charset="0"/>
              </a:rPr>
              <a:t>Метапредметные</a:t>
            </a:r>
            <a:r>
              <a:rPr lang="ru-RU" sz="2400" dirty="0" smtClean="0">
                <a:latin typeface="Arial Black" panose="020B0A04020102020204" pitchFamily="34" charset="0"/>
              </a:rPr>
              <a:t> связи могут иметь разные цели и выполнять разные задачи. Так, единство понятий и методов, объектов исследования физики с химией, биологией, географией, астрономией может способствовать более глубокому и качественному усвоению физики. </a:t>
            </a:r>
            <a:br>
              <a:rPr lang="ru-RU" sz="2400" dirty="0" smtClean="0">
                <a:latin typeface="Arial Black" panose="020B0A04020102020204" pitchFamily="34" charset="0"/>
              </a:rPr>
            </a:br>
            <a:r>
              <a:rPr lang="ru-RU" sz="2400" dirty="0" err="1" smtClean="0">
                <a:latin typeface="Arial Black" panose="020B0A04020102020204" pitchFamily="34" charset="0"/>
              </a:rPr>
              <a:t>Метапредметные</a:t>
            </a:r>
            <a:r>
              <a:rPr lang="ru-RU" sz="2400" dirty="0" smtClean="0">
                <a:latin typeface="Arial Black" panose="020B0A04020102020204" pitchFamily="34" charset="0"/>
              </a:rPr>
              <a:t> связи с литературой, историей, искусством, музыкой можно использовать для создания на уроке эмоциональной атмосферы и развития образного мышления.</a:t>
            </a:r>
          </a:p>
          <a:p>
            <a:pPr algn="just"/>
            <a:r>
              <a:rPr lang="ru-RU" sz="2400" dirty="0" smtClean="0">
                <a:latin typeface="Arial Black" panose="020B0A04020102020204" pitchFamily="34" charset="0"/>
              </a:rPr>
              <a:t>      Пытаясь привить ученикам универсальные учебные действия, включая в урок моменты рефлексии, мы  реализуем </a:t>
            </a:r>
            <a:r>
              <a:rPr lang="ru-RU" sz="2400" dirty="0" err="1" smtClean="0">
                <a:latin typeface="Arial Black" panose="020B0A04020102020204" pitchFamily="34" charset="0"/>
              </a:rPr>
              <a:t>метапредметные</a:t>
            </a:r>
            <a:r>
              <a:rPr lang="ru-RU" sz="2400" dirty="0" smtClean="0">
                <a:latin typeface="Arial Black" panose="020B0A04020102020204" pitchFamily="34" charset="0"/>
              </a:rPr>
              <a:t>  связи, тем самым повышая  мотивацию обучения школьников.</a:t>
            </a:r>
            <a:endParaRPr lang="ru-RU" sz="2400" dirty="0">
              <a:latin typeface="Arial Black" panose="020B0A04020102020204" pitchFamily="34" charset="0"/>
            </a:endParaRPr>
          </a:p>
        </p:txBody>
      </p:sp>
    </p:spTree>
    <p:extLst>
      <p:ext uri="{BB962C8B-B14F-4D97-AF65-F5344CB8AC3E}">
        <p14:creationId xmlns:p14="http://schemas.microsoft.com/office/powerpoint/2010/main" val="2678824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0040" y="0"/>
            <a:ext cx="12212040" cy="6869272"/>
          </a:xfrm>
          <a:prstGeom prst="rect">
            <a:avLst/>
          </a:prstGeom>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lgn="ctr">
              <a:buNone/>
            </a:pPr>
            <a:r>
              <a:rPr lang="ru-RU" sz="7200" b="1" dirty="0" smtClean="0">
                <a:solidFill>
                  <a:srgbClr val="FFFF00"/>
                </a:solidFill>
                <a:latin typeface="Book Antiqua" panose="02040602050305030304" pitchFamily="18" charset="0"/>
              </a:rPr>
              <a:t>СПАСИБО </a:t>
            </a:r>
          </a:p>
          <a:p>
            <a:pPr marL="0" indent="0" algn="ctr">
              <a:buNone/>
            </a:pPr>
            <a:r>
              <a:rPr lang="ru-RU" sz="7200" b="1" dirty="0" smtClean="0">
                <a:solidFill>
                  <a:srgbClr val="FFFF00"/>
                </a:solidFill>
                <a:latin typeface="Book Antiqua" panose="02040602050305030304" pitchFamily="18" charset="0"/>
              </a:rPr>
              <a:t>ЗА ВНИМАНИЕ!</a:t>
            </a:r>
            <a:endParaRPr lang="ru-RU" sz="7200" b="1" dirty="0">
              <a:solidFill>
                <a:srgbClr val="FFFF00"/>
              </a:solidFill>
              <a:latin typeface="Book Antiqua" panose="02040602050305030304" pitchFamily="18" charset="0"/>
            </a:endParaRPr>
          </a:p>
        </p:txBody>
      </p:sp>
    </p:spTree>
    <p:extLst>
      <p:ext uri="{BB962C8B-B14F-4D97-AF65-F5344CB8AC3E}">
        <p14:creationId xmlns:p14="http://schemas.microsoft.com/office/powerpoint/2010/main" val="3306730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92000" cy="6858001"/>
          </a:xfrm>
          <a:prstGeom prst="rect">
            <a:avLst/>
          </a:prstGeom>
        </p:spPr>
      </p:pic>
      <p:sp>
        <p:nvSpPr>
          <p:cNvPr id="2" name="Заголовок 1"/>
          <p:cNvSpPr>
            <a:spLocks noGrp="1"/>
          </p:cNvSpPr>
          <p:nvPr>
            <p:ph type="title"/>
          </p:nvPr>
        </p:nvSpPr>
        <p:spPr/>
        <p:txBody>
          <a:bodyPr/>
          <a:lstStyle/>
          <a:p>
            <a:pPr algn="ctr"/>
            <a:r>
              <a:rPr lang="ru-RU" b="1" dirty="0"/>
              <a:t>Что такое</a:t>
            </a:r>
            <a:r>
              <a:rPr lang="ru-RU" dirty="0"/>
              <a:t> </a:t>
            </a:r>
            <a:r>
              <a:rPr lang="ru-RU" b="1" dirty="0" err="1" smtClean="0"/>
              <a:t>метапредметность</a:t>
            </a:r>
            <a:r>
              <a:rPr lang="ru-RU" b="1" dirty="0" smtClean="0"/>
              <a:t>?</a:t>
            </a:r>
            <a:endParaRPr lang="ru-RU" dirty="0"/>
          </a:p>
        </p:txBody>
      </p:sp>
      <p:sp>
        <p:nvSpPr>
          <p:cNvPr id="3" name="Объект 2"/>
          <p:cNvSpPr>
            <a:spLocks noGrp="1"/>
          </p:cNvSpPr>
          <p:nvPr>
            <p:ph idx="1"/>
          </p:nvPr>
        </p:nvSpPr>
        <p:spPr/>
        <p:txBody>
          <a:bodyPr>
            <a:normAutofit/>
          </a:bodyPr>
          <a:lstStyle/>
          <a:p>
            <a:pPr algn="just"/>
            <a:r>
              <a:rPr lang="ru-RU" sz="4000" b="1" u="sng" dirty="0" smtClean="0">
                <a:effectLst/>
              </a:rPr>
              <a:t>«Мета» - означает «стоящее за» («через», «над»)</a:t>
            </a:r>
            <a:r>
              <a:rPr lang="ru-RU" sz="4000" b="1" dirty="0" smtClean="0">
                <a:effectLst/>
              </a:rPr>
              <a:t>, всеобщее, интегрирующее: </a:t>
            </a:r>
            <a:r>
              <a:rPr lang="ru-RU" sz="4000" b="1" dirty="0" err="1" smtClean="0">
                <a:effectLst/>
              </a:rPr>
              <a:t>метадеятельность</a:t>
            </a:r>
            <a:r>
              <a:rPr lang="ru-RU" sz="4000" b="1" dirty="0" smtClean="0">
                <a:effectLst/>
              </a:rPr>
              <a:t>, </a:t>
            </a:r>
            <a:r>
              <a:rPr lang="ru-RU" sz="4000" b="1" dirty="0" err="1" smtClean="0">
                <a:effectLst/>
              </a:rPr>
              <a:t>метапредмет</a:t>
            </a:r>
            <a:r>
              <a:rPr lang="ru-RU" sz="4000" b="1" dirty="0" smtClean="0">
                <a:effectLst/>
              </a:rPr>
              <a:t>, </a:t>
            </a:r>
            <a:r>
              <a:rPr lang="ru-RU" sz="4000" b="1" dirty="0" err="1" smtClean="0">
                <a:effectLst/>
              </a:rPr>
              <a:t>метазнание</a:t>
            </a:r>
            <a:r>
              <a:rPr lang="ru-RU" sz="4000" b="1" dirty="0" smtClean="0">
                <a:effectLst/>
              </a:rPr>
              <a:t>, </a:t>
            </a:r>
            <a:r>
              <a:rPr lang="ru-RU" sz="4000" b="1" dirty="0" err="1" smtClean="0">
                <a:effectLst/>
              </a:rPr>
              <a:t>метаумение</a:t>
            </a:r>
            <a:r>
              <a:rPr lang="ru-RU" sz="4000" b="1" dirty="0" smtClean="0">
                <a:effectLst/>
              </a:rPr>
              <a:t> (</a:t>
            </a:r>
            <a:r>
              <a:rPr lang="ru-RU" sz="4000" b="1" dirty="0" err="1" smtClean="0">
                <a:effectLst/>
              </a:rPr>
              <a:t>метаспособ</a:t>
            </a:r>
            <a:r>
              <a:rPr lang="ru-RU" sz="4000" b="1" dirty="0" smtClean="0">
                <a:effectLst/>
              </a:rPr>
              <a:t>). </a:t>
            </a:r>
          </a:p>
          <a:p>
            <a:pPr algn="ctr"/>
            <a:endParaRPr lang="ru-RU" sz="3600" b="1" dirty="0"/>
          </a:p>
        </p:txBody>
      </p:sp>
    </p:spTree>
    <p:extLst>
      <p:ext uri="{BB962C8B-B14F-4D97-AF65-F5344CB8AC3E}">
        <p14:creationId xmlns:p14="http://schemas.microsoft.com/office/powerpoint/2010/main" val="1582750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92000" cy="6858001"/>
          </a:xfrm>
          <a:prstGeom prst="rect">
            <a:avLst/>
          </a:prstGeom>
        </p:spPr>
      </p:pic>
      <p:sp>
        <p:nvSpPr>
          <p:cNvPr id="2" name="Заголовок 1"/>
          <p:cNvSpPr>
            <a:spLocks noGrp="1"/>
          </p:cNvSpPr>
          <p:nvPr>
            <p:ph type="title"/>
          </p:nvPr>
        </p:nvSpPr>
        <p:spPr/>
        <p:txBody>
          <a:bodyPr/>
          <a:lstStyle/>
          <a:p>
            <a:pPr algn="ctr"/>
            <a:r>
              <a:rPr lang="ru-RU" b="1" dirty="0" smtClean="0"/>
              <a:t>Что такое</a:t>
            </a:r>
            <a:r>
              <a:rPr lang="ru-RU" dirty="0" smtClean="0"/>
              <a:t> </a:t>
            </a:r>
            <a:r>
              <a:rPr lang="ru-RU" b="1" dirty="0" err="1" smtClean="0"/>
              <a:t>метапредметность</a:t>
            </a:r>
            <a:r>
              <a:rPr lang="ru-RU" b="1" dirty="0" smtClean="0"/>
              <a:t>?</a:t>
            </a:r>
            <a:endParaRPr lang="ru-RU" dirty="0"/>
          </a:p>
        </p:txBody>
      </p:sp>
      <p:sp>
        <p:nvSpPr>
          <p:cNvPr id="3" name="Объект 2"/>
          <p:cNvSpPr>
            <a:spLocks noGrp="1"/>
          </p:cNvSpPr>
          <p:nvPr>
            <p:ph idx="1"/>
          </p:nvPr>
        </p:nvSpPr>
        <p:spPr/>
        <p:txBody>
          <a:bodyPr>
            <a:normAutofit/>
          </a:bodyPr>
          <a:lstStyle/>
          <a:p>
            <a:r>
              <a:rPr lang="ru-RU" sz="3200" b="1" dirty="0" err="1" smtClean="0"/>
              <a:t>Метапредметность</a:t>
            </a:r>
            <a:r>
              <a:rPr lang="ru-RU" sz="3200" dirty="0" smtClean="0"/>
              <a:t> характеризует выход за предметы, но не уход от них. </a:t>
            </a:r>
          </a:p>
          <a:p>
            <a:r>
              <a:rPr lang="ru-RU" sz="3200" dirty="0" err="1" smtClean="0"/>
              <a:t>Метапредмет</a:t>
            </a:r>
            <a:r>
              <a:rPr lang="ru-RU" sz="3200" dirty="0" smtClean="0"/>
              <a:t> – это то, что стоит за предметом или за несколькими предметами, находится в их основе и одновременно в корневой связи с ними. </a:t>
            </a:r>
          </a:p>
          <a:p>
            <a:r>
              <a:rPr lang="ru-RU" sz="3200" dirty="0" err="1" smtClean="0"/>
              <a:t>Метапредметность</a:t>
            </a:r>
            <a:r>
              <a:rPr lang="ru-RU" sz="3200" dirty="0" smtClean="0"/>
              <a:t> подразумевает, что существуют обобщенные системы понятий, </a:t>
            </a:r>
            <a:r>
              <a:rPr lang="ru-RU" sz="3200" u="sng" dirty="0" smtClean="0"/>
              <a:t>которые используются везде</a:t>
            </a:r>
            <a:r>
              <a:rPr lang="ru-RU" sz="3200" dirty="0" smtClean="0"/>
              <a:t>, а учитель с помощью своего предмета раскрывает какие-то их грани.</a:t>
            </a:r>
            <a:r>
              <a:rPr lang="ru-RU" sz="3200" b="1" i="1" dirty="0" smtClean="0"/>
              <a:t> </a:t>
            </a:r>
            <a:endParaRPr lang="ru-RU" sz="3200" dirty="0" smtClean="0"/>
          </a:p>
          <a:p>
            <a:endParaRPr lang="ru-RU" sz="3200" dirty="0"/>
          </a:p>
        </p:txBody>
      </p:sp>
    </p:spTree>
    <p:extLst>
      <p:ext uri="{BB962C8B-B14F-4D97-AF65-F5344CB8AC3E}">
        <p14:creationId xmlns:p14="http://schemas.microsoft.com/office/powerpoint/2010/main" val="1183108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0"/>
            <a:ext cx="12192000" cy="6858001"/>
          </a:xfrm>
          <a:prstGeom prst="rect">
            <a:avLst/>
          </a:prstGeom>
        </p:spPr>
      </p:pic>
      <p:sp>
        <p:nvSpPr>
          <p:cNvPr id="2" name="Заголовок 1"/>
          <p:cNvSpPr>
            <a:spLocks noGrp="1"/>
          </p:cNvSpPr>
          <p:nvPr>
            <p:ph type="title"/>
          </p:nvPr>
        </p:nvSpPr>
        <p:spPr/>
        <p:txBody>
          <a:bodyPr/>
          <a:lstStyle/>
          <a:p>
            <a:pPr algn="ctr"/>
            <a:r>
              <a:rPr lang="ru-RU" b="1" dirty="0"/>
              <a:t>Что это означает? </a:t>
            </a:r>
            <a:endParaRPr lang="ru-RU" dirty="0"/>
          </a:p>
        </p:txBody>
      </p:sp>
      <p:sp>
        <p:nvSpPr>
          <p:cNvPr id="3" name="Объект 2"/>
          <p:cNvSpPr>
            <a:spLocks noGrp="1"/>
          </p:cNvSpPr>
          <p:nvPr>
            <p:ph idx="1"/>
          </p:nvPr>
        </p:nvSpPr>
        <p:spPr>
          <a:xfrm>
            <a:off x="838200" y="1280160"/>
            <a:ext cx="10515600" cy="5349240"/>
          </a:xfrm>
        </p:spPr>
        <p:txBody>
          <a:bodyPr>
            <a:normAutofit lnSpcReduction="10000"/>
          </a:bodyPr>
          <a:lstStyle/>
          <a:p>
            <a:r>
              <a:rPr lang="ru-RU" dirty="0"/>
              <a:t>Обычно учащийся, работая с материалом физики, химии, биологии, истории и т. д., запоминает важнейшие определения понятий. </a:t>
            </a:r>
          </a:p>
          <a:p>
            <a:pPr marL="0" indent="0">
              <a:buNone/>
            </a:pPr>
            <a:r>
              <a:rPr lang="ru-RU" dirty="0"/>
              <a:t>Но, зачастую мы сталкиваемся с проблемой, когда ребёнок не может применить свои знания </a:t>
            </a:r>
            <a:r>
              <a:rPr lang="ru-RU" dirty="0" smtClean="0"/>
              <a:t>на </a:t>
            </a:r>
            <a:r>
              <a:rPr lang="ru-RU" dirty="0"/>
              <a:t>других предметах. </a:t>
            </a:r>
          </a:p>
          <a:p>
            <a:r>
              <a:rPr lang="ru-RU" dirty="0"/>
              <a:t>Попадая же на уроки с использованием </a:t>
            </a:r>
            <a:r>
              <a:rPr lang="ru-RU" dirty="0" err="1"/>
              <a:t>метапредметного</a:t>
            </a:r>
            <a:r>
              <a:rPr lang="ru-RU" dirty="0"/>
              <a:t> подхода, ученику предоставляется возможность не запоминать, а  </a:t>
            </a:r>
            <a:r>
              <a:rPr lang="ru-RU" dirty="0" err="1"/>
              <a:t>промысливать</a:t>
            </a:r>
            <a:r>
              <a:rPr lang="ru-RU" dirty="0"/>
              <a:t>, прослеживать происхождение важнейших понятий, которые определяют данную предметную область знания</a:t>
            </a:r>
            <a:r>
              <a:rPr lang="ru-RU" dirty="0" smtClean="0"/>
              <a:t>.</a:t>
            </a:r>
          </a:p>
          <a:p>
            <a:r>
              <a:rPr lang="ru-RU" b="1" dirty="0"/>
              <a:t>И тогда ученик обнаруживает, что, несмотря на разные предметные материалы, он в принципе проделывал одно и то же, потому что он работал с одной и той же организованностью мышления. В данном случае — знания.</a:t>
            </a:r>
            <a:endParaRPr lang="ru-RU" dirty="0"/>
          </a:p>
        </p:txBody>
      </p:sp>
    </p:spTree>
    <p:extLst>
      <p:ext uri="{BB962C8B-B14F-4D97-AF65-F5344CB8AC3E}">
        <p14:creationId xmlns:p14="http://schemas.microsoft.com/office/powerpoint/2010/main" val="2886194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atherineasquithgallery.com/uploads/posts/2021-02/thumbs/1613567328_110-p-fon-dlya-prezentatsii-po-fizike-13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60020" y="365125"/>
            <a:ext cx="12031980" cy="1476117"/>
          </a:xfrm>
        </p:spPr>
        <p:txBody>
          <a:bodyPr>
            <a:normAutofit fontScale="90000"/>
          </a:bodyPr>
          <a:lstStyle/>
          <a:p>
            <a:r>
              <a:rPr lang="ru-RU" b="1" dirty="0" err="1" smtClean="0">
                <a:solidFill>
                  <a:schemeClr val="accent2">
                    <a:lumMod val="75000"/>
                  </a:schemeClr>
                </a:solidFill>
              </a:rPr>
              <a:t>Метапредметные</a:t>
            </a:r>
            <a:r>
              <a:rPr lang="ru-RU" b="1" dirty="0" smtClean="0">
                <a:solidFill>
                  <a:schemeClr val="accent2">
                    <a:lumMod val="75000"/>
                  </a:schemeClr>
                </a:solidFill>
              </a:rPr>
              <a:t> умения - присвоенные </a:t>
            </a:r>
            <a:r>
              <a:rPr lang="ru-RU" b="1" dirty="0" err="1" smtClean="0">
                <a:solidFill>
                  <a:schemeClr val="accent2">
                    <a:lumMod val="75000"/>
                  </a:schemeClr>
                </a:solidFill>
              </a:rPr>
              <a:t>метаспособы</a:t>
            </a:r>
            <a:r>
              <a:rPr lang="ru-RU" b="1" dirty="0" smtClean="0">
                <a:solidFill>
                  <a:schemeClr val="accent2">
                    <a:lumMod val="75000"/>
                  </a:schemeClr>
                </a:solidFill>
              </a:rPr>
              <a:t>, </a:t>
            </a:r>
            <a:r>
              <a:rPr lang="ru-RU" b="1" dirty="0" err="1" smtClean="0">
                <a:solidFill>
                  <a:schemeClr val="accent2">
                    <a:lumMod val="75000"/>
                  </a:schemeClr>
                </a:solidFill>
              </a:rPr>
              <a:t>общеучебные</a:t>
            </a:r>
            <a:r>
              <a:rPr lang="ru-RU" b="1" dirty="0" smtClean="0">
                <a:solidFill>
                  <a:schemeClr val="accent2">
                    <a:lumMod val="75000"/>
                  </a:schemeClr>
                </a:solidFill>
              </a:rPr>
              <a:t>, междисциплинарные (</a:t>
            </a:r>
            <a:r>
              <a:rPr lang="ru-RU" b="1" dirty="0" err="1" smtClean="0">
                <a:solidFill>
                  <a:schemeClr val="accent2">
                    <a:lumMod val="75000"/>
                  </a:schemeClr>
                </a:solidFill>
              </a:rPr>
              <a:t>надпредметные</a:t>
            </a:r>
            <a:r>
              <a:rPr lang="ru-RU" b="1" dirty="0" smtClean="0">
                <a:solidFill>
                  <a:schemeClr val="accent2">
                    <a:lumMod val="75000"/>
                  </a:schemeClr>
                </a:solidFill>
              </a:rPr>
              <a:t>) познавательные умения и навыки </a:t>
            </a:r>
            <a:endParaRPr lang="ru-RU" b="1" dirty="0">
              <a:solidFill>
                <a:schemeClr val="accent2">
                  <a:lumMod val="75000"/>
                </a:schemeClr>
              </a:solidFill>
            </a:endParaRPr>
          </a:p>
        </p:txBody>
      </p:sp>
      <p:sp>
        <p:nvSpPr>
          <p:cNvPr id="4" name="Прямоугольник 3"/>
          <p:cNvSpPr/>
          <p:nvPr/>
        </p:nvSpPr>
        <p:spPr>
          <a:xfrm>
            <a:off x="548640" y="1920239"/>
            <a:ext cx="11269980" cy="5016758"/>
          </a:xfrm>
          <a:prstGeom prst="rect">
            <a:avLst/>
          </a:prstGeom>
        </p:spPr>
        <p:txBody>
          <a:bodyPr wrap="square">
            <a:spAutoFit/>
          </a:bodyPr>
          <a:lstStyle/>
          <a:p>
            <a:r>
              <a:rPr lang="ru-RU" sz="3200" dirty="0" smtClean="0"/>
              <a:t>Одним из направлений применения таких умений в физике является усиление прикладной направленности, т.е. </a:t>
            </a:r>
            <a:r>
              <a:rPr lang="ru-RU" sz="3200" u="sng" dirty="0" smtClean="0"/>
              <a:t>появление</a:t>
            </a:r>
            <a:r>
              <a:rPr lang="ru-RU" sz="3200" dirty="0" smtClean="0"/>
              <a:t> </a:t>
            </a:r>
            <a:r>
              <a:rPr lang="ru-RU" sz="3200" u="sng" dirty="0" smtClean="0"/>
              <a:t>целого пласта задач практической направленности. </a:t>
            </a:r>
          </a:p>
          <a:p>
            <a:r>
              <a:rPr lang="ru-RU" sz="3200" b="1" u="sng" dirty="0" smtClean="0"/>
              <a:t>Такого рода задачи появились в итоговых контрольно-измерительных материалах по физике (ЕГЭ, ГИА), это задачи на умение использовать приобретённые  знания в повседневной жизни.</a:t>
            </a:r>
            <a:r>
              <a:rPr lang="ru-RU" sz="3200" dirty="0" smtClean="0"/>
              <a:t> Данные задания позволяют развить </a:t>
            </a:r>
            <a:r>
              <a:rPr lang="ru-RU" sz="3200" dirty="0" err="1" smtClean="0"/>
              <a:t>метапредметные</a:t>
            </a:r>
            <a:r>
              <a:rPr lang="ru-RU" sz="3200" dirty="0" smtClean="0"/>
              <a:t> компетенции, показать связь физики с жизнью, что обуславливает усиление мотивации к изучению самого предмета.</a:t>
            </a:r>
            <a:endParaRPr lang="ru-RU" sz="3200" dirty="0"/>
          </a:p>
        </p:txBody>
      </p:sp>
    </p:spTree>
    <p:extLst>
      <p:ext uri="{BB962C8B-B14F-4D97-AF65-F5344CB8AC3E}">
        <p14:creationId xmlns:p14="http://schemas.microsoft.com/office/powerpoint/2010/main" val="890174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catherineasquithgallery.com/uploads/posts/2021-02/thumbs/1613567328_110-p-fon-dlya-prezentatsii-po-fizike-1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p:cNvPicPr>
            <a:picLocks noChangeAspect="1"/>
          </p:cNvPicPr>
          <p:nvPr/>
        </p:nvPicPr>
        <p:blipFill>
          <a:blip r:embed="rId3"/>
          <a:stretch>
            <a:fillRect/>
          </a:stretch>
        </p:blipFill>
        <p:spPr>
          <a:xfrm>
            <a:off x="-529" y="-297"/>
            <a:ext cx="12193057" cy="6858594"/>
          </a:xfrm>
          <a:prstGeom prst="rect">
            <a:avLst/>
          </a:prstGeom>
        </p:spPr>
      </p:pic>
      <p:sp>
        <p:nvSpPr>
          <p:cNvPr id="2" name="Заголовок 1"/>
          <p:cNvSpPr>
            <a:spLocks noGrp="1"/>
          </p:cNvSpPr>
          <p:nvPr>
            <p:ph type="title"/>
          </p:nvPr>
        </p:nvSpPr>
        <p:spPr/>
        <p:txBody>
          <a:bodyPr>
            <a:normAutofit/>
          </a:bodyPr>
          <a:lstStyle/>
          <a:p>
            <a:pPr algn="ctr"/>
            <a:r>
              <a:rPr lang="ru-RU" b="1" dirty="0" err="1">
                <a:solidFill>
                  <a:srgbClr val="FFC000"/>
                </a:solidFill>
              </a:rPr>
              <a:t>М</a:t>
            </a:r>
            <a:r>
              <a:rPr lang="ru-RU" b="1" dirty="0" err="1" smtClean="0">
                <a:solidFill>
                  <a:srgbClr val="FFC000"/>
                </a:solidFill>
              </a:rPr>
              <a:t>етапредметные</a:t>
            </a:r>
            <a:r>
              <a:rPr lang="ru-RU" b="1" dirty="0" smtClean="0">
                <a:solidFill>
                  <a:srgbClr val="FFC000"/>
                </a:solidFill>
              </a:rPr>
              <a:t> результаты</a:t>
            </a:r>
            <a:r>
              <a:rPr lang="ru-RU" b="1" dirty="0">
                <a:solidFill>
                  <a:srgbClr val="FFC000"/>
                </a:solidFill>
              </a:rPr>
              <a:t> образовательной деятельности</a:t>
            </a:r>
          </a:p>
        </p:txBody>
      </p:sp>
      <p:sp>
        <p:nvSpPr>
          <p:cNvPr id="3" name="Объект 2"/>
          <p:cNvSpPr>
            <a:spLocks noGrp="1"/>
          </p:cNvSpPr>
          <p:nvPr>
            <p:ph idx="1"/>
          </p:nvPr>
        </p:nvSpPr>
        <p:spPr/>
        <p:txBody>
          <a:bodyPr/>
          <a:lstStyle/>
          <a:p>
            <a:r>
              <a:rPr lang="ru-RU" dirty="0" smtClean="0">
                <a:solidFill>
                  <a:srgbClr val="FFC000"/>
                </a:solidFill>
              </a:rPr>
              <a:t> - </a:t>
            </a:r>
            <a:r>
              <a:rPr lang="ru-RU" sz="4000" dirty="0" smtClean="0">
                <a:solidFill>
                  <a:srgbClr val="FFFF00"/>
                </a:solidFill>
              </a:rPr>
              <a:t>это способы </a:t>
            </a:r>
            <a:r>
              <a:rPr lang="ru-RU" sz="4000" dirty="0">
                <a:solidFill>
                  <a:srgbClr val="FFFF00"/>
                </a:solidFill>
              </a:rPr>
              <a:t>деятельности, </a:t>
            </a:r>
            <a:r>
              <a:rPr lang="ru-RU" sz="4000" dirty="0" smtClean="0">
                <a:solidFill>
                  <a:srgbClr val="FFFF00"/>
                </a:solidFill>
              </a:rPr>
              <a:t>применимые </a:t>
            </a:r>
            <a:r>
              <a:rPr lang="ru-RU" sz="4000" dirty="0">
                <a:solidFill>
                  <a:srgbClr val="FFFF00"/>
                </a:solidFill>
              </a:rPr>
              <a:t>как в рамках образовательного процесса, так и при решении проблем в реальных жизненных ситуациях, освоенных обучающимися на базе одного, нескольких или всех учебных предметов.  </a:t>
            </a:r>
          </a:p>
        </p:txBody>
      </p:sp>
    </p:spTree>
    <p:extLst>
      <p:ext uri="{BB962C8B-B14F-4D97-AF65-F5344CB8AC3E}">
        <p14:creationId xmlns:p14="http://schemas.microsoft.com/office/powerpoint/2010/main" val="2639705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723</TotalTime>
  <Words>3058</Words>
  <Application>Microsoft Office PowerPoint</Application>
  <PresentationFormat>Широкоэкранный</PresentationFormat>
  <Paragraphs>210</Paragraphs>
  <Slides>47</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47</vt:i4>
      </vt:variant>
    </vt:vector>
  </HeadingPairs>
  <TitlesOfParts>
    <vt:vector size="56" baseType="lpstr">
      <vt:lpstr>Arial</vt:lpstr>
      <vt:lpstr>Arial Black</vt:lpstr>
      <vt:lpstr>Bahnschrift Light</vt:lpstr>
      <vt:lpstr>Book Antiqua</vt:lpstr>
      <vt:lpstr>Calibri</vt:lpstr>
      <vt:lpstr>Calibri Light</vt:lpstr>
      <vt:lpstr>Times New Roman</vt:lpstr>
      <vt:lpstr>Wingdings</vt:lpstr>
      <vt:lpstr>Тема Office</vt:lpstr>
      <vt:lpstr>Использование метапредметных навыков при подготовке к ОГЭ по физике</vt:lpstr>
      <vt:lpstr>Презентация PowerPoint</vt:lpstr>
      <vt:lpstr>Презентация PowerPoint</vt:lpstr>
      <vt:lpstr>В связи с этим при подготовке учащихся к ГИА по физике становятся широко востребованными метапредметные навыки ученика, его метаумения.  Метаумения - присвоенные метаспособы, общеучебные, междисциплинарные (надпредметные) познавательные умения и навыки: планировать; производить измерения; представлять результаты в различных знаковых системах; делать логически выстроенное сообщение. </vt:lpstr>
      <vt:lpstr>Что такое метапредметность?</vt:lpstr>
      <vt:lpstr>Что такое метапредметность?</vt:lpstr>
      <vt:lpstr>Что это означает? </vt:lpstr>
      <vt:lpstr>Метапредметные умения - присвоенные метаспособы, общеучебные, междисциплинарные (надпредметные) познавательные умения и навыки </vt:lpstr>
      <vt:lpstr>Метапредметные результаты образовательной деятельности</vt:lpstr>
      <vt:lpstr>Метапредметные результаты образовательной деятельности</vt:lpstr>
      <vt:lpstr>Метапредметные связи </vt:lpstr>
      <vt:lpstr>Метапредметные связи </vt:lpstr>
      <vt:lpstr>Возможности реализации метапредметного подхода</vt:lpstr>
      <vt:lpstr>Почему возможна метапредметность на физике? </vt:lpstr>
      <vt:lpstr>Почему возможна метапредметность на физике? </vt:lpstr>
      <vt:lpstr>Контрольно-измерительные материалы по физике в ОГЭ И ЕГЭ, и использование метапредметных навыков и межпредметных связей при подготовке к ГИА.</vt:lpstr>
      <vt:lpstr>Презентация PowerPoint</vt:lpstr>
      <vt:lpstr>Математика </vt:lpstr>
      <vt:lpstr>«Опорные знания по математике и по физике» </vt:lpstr>
      <vt:lpstr>Математика. Метапредметные знания.</vt:lpstr>
      <vt:lpstr>Математика. Метапредметные знания.</vt:lpstr>
      <vt:lpstr>Биология.</vt:lpstr>
      <vt:lpstr>Химия</vt:lpstr>
      <vt:lpstr>История</vt:lpstr>
      <vt:lpstr>География</vt:lpstr>
      <vt:lpstr>Литература и русский язык</vt:lpstr>
      <vt:lpstr>Астрономия.</vt:lpstr>
      <vt:lpstr>Музыка</vt:lpstr>
      <vt:lpstr>Технология</vt:lpstr>
      <vt:lpstr>Технология</vt:lpstr>
      <vt:lpstr>Значимость метапредметных знаний</vt:lpstr>
      <vt:lpstr>Примеры конкретных заданий ГИА по физике, требующие метапредметных навыков и использования межпредметных знаний.</vt:lpstr>
      <vt:lpstr>Математика. </vt:lpstr>
      <vt:lpstr>Математика. Анализ графиков</vt:lpstr>
      <vt:lpstr>Пример задания на изменение агрегатного состояния вещества: </vt:lpstr>
      <vt:lpstr>География.</vt:lpstr>
      <vt:lpstr>Биология</vt:lpstr>
      <vt:lpstr>Литература</vt:lpstr>
      <vt:lpstr>Литература</vt:lpstr>
      <vt:lpstr>Работа с текстом. </vt:lpstr>
      <vt:lpstr>Химия</vt:lpstr>
      <vt:lpstr>Химия</vt:lpstr>
      <vt:lpstr>Технология</vt:lpstr>
      <vt:lpstr>История</vt:lpstr>
      <vt:lpstr>Астрономия</vt:lpstr>
      <vt:lpstr>И ТАК….</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24</cp:revision>
  <dcterms:created xsi:type="dcterms:W3CDTF">2022-01-09T11:58:34Z</dcterms:created>
  <dcterms:modified xsi:type="dcterms:W3CDTF">2022-01-11T09:31:17Z</dcterms:modified>
</cp:coreProperties>
</file>